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9" r:id="rId2"/>
    <p:sldId id="261" r:id="rId3"/>
    <p:sldId id="262" r:id="rId4"/>
    <p:sldId id="263" r:id="rId5"/>
    <p:sldId id="281" r:id="rId6"/>
    <p:sldId id="283" r:id="rId7"/>
    <p:sldId id="264" r:id="rId8"/>
    <p:sldId id="284" r:id="rId9"/>
    <p:sldId id="285" r:id="rId10"/>
    <p:sldId id="321" r:id="rId11"/>
    <p:sldId id="322" r:id="rId12"/>
    <p:sldId id="348" r:id="rId13"/>
    <p:sldId id="265" r:id="rId14"/>
    <p:sldId id="323" r:id="rId15"/>
    <p:sldId id="324" r:id="rId16"/>
    <p:sldId id="266" r:id="rId17"/>
    <p:sldId id="267" r:id="rId18"/>
    <p:sldId id="286" r:id="rId19"/>
    <p:sldId id="288" r:id="rId20"/>
    <p:sldId id="289" r:id="rId21"/>
    <p:sldId id="268" r:id="rId22"/>
    <p:sldId id="325" r:id="rId23"/>
    <p:sldId id="326" r:id="rId24"/>
    <p:sldId id="300" r:id="rId25"/>
    <p:sldId id="282" r:id="rId26"/>
    <p:sldId id="327" r:id="rId27"/>
    <p:sldId id="328" r:id="rId28"/>
    <p:sldId id="302" r:id="rId29"/>
    <p:sldId id="301" r:id="rId30"/>
    <p:sldId id="329" r:id="rId31"/>
    <p:sldId id="303" r:id="rId32"/>
    <p:sldId id="305" r:id="rId33"/>
    <p:sldId id="269" r:id="rId34"/>
    <p:sldId id="306" r:id="rId35"/>
    <p:sldId id="330" r:id="rId36"/>
    <p:sldId id="349" r:id="rId37"/>
    <p:sldId id="307" r:id="rId38"/>
    <p:sldId id="304" r:id="rId39"/>
    <p:sldId id="308" r:id="rId40"/>
    <p:sldId id="331" r:id="rId41"/>
    <p:sldId id="309" r:id="rId42"/>
    <p:sldId id="270" r:id="rId43"/>
    <p:sldId id="311" r:id="rId44"/>
    <p:sldId id="312" r:id="rId45"/>
    <p:sldId id="313" r:id="rId46"/>
    <p:sldId id="332" r:id="rId47"/>
    <p:sldId id="334" r:id="rId48"/>
    <p:sldId id="333" r:id="rId49"/>
    <p:sldId id="310" r:id="rId50"/>
    <p:sldId id="271" r:id="rId51"/>
    <p:sldId id="314" r:id="rId52"/>
    <p:sldId id="272" r:id="rId53"/>
    <p:sldId id="335" r:id="rId54"/>
    <p:sldId id="315" r:id="rId55"/>
    <p:sldId id="273" r:id="rId56"/>
    <p:sldId id="336" r:id="rId57"/>
    <p:sldId id="337" r:id="rId58"/>
    <p:sldId id="316" r:id="rId59"/>
    <p:sldId id="317" r:id="rId60"/>
    <p:sldId id="274" r:id="rId61"/>
    <p:sldId id="338" r:id="rId62"/>
    <p:sldId id="339" r:id="rId63"/>
    <p:sldId id="318" r:id="rId64"/>
    <p:sldId id="275" r:id="rId65"/>
    <p:sldId id="319" r:id="rId66"/>
    <p:sldId id="340" r:id="rId67"/>
    <p:sldId id="341" r:id="rId68"/>
    <p:sldId id="320" r:id="rId69"/>
    <p:sldId id="276" r:id="rId70"/>
    <p:sldId id="277" r:id="rId71"/>
    <p:sldId id="278" r:id="rId72"/>
    <p:sldId id="290" r:id="rId73"/>
    <p:sldId id="291" r:id="rId74"/>
    <p:sldId id="342" r:id="rId75"/>
    <p:sldId id="343" r:id="rId76"/>
    <p:sldId id="292" r:id="rId77"/>
    <p:sldId id="279" r:id="rId78"/>
    <p:sldId id="293" r:id="rId79"/>
    <p:sldId id="294" r:id="rId80"/>
    <p:sldId id="345" r:id="rId81"/>
    <p:sldId id="344" r:id="rId82"/>
    <p:sldId id="295" r:id="rId83"/>
    <p:sldId id="280" r:id="rId84"/>
    <p:sldId id="296" r:id="rId85"/>
    <p:sldId id="346" r:id="rId86"/>
    <p:sldId id="347" r:id="rId87"/>
    <p:sldId id="297" r:id="rId88"/>
    <p:sldId id="298" r:id="rId89"/>
    <p:sldId id="299" r:id="rId90"/>
  </p:sldIdLst>
  <p:sldSz cx="9144000" cy="6858000" type="screen4x3"/>
  <p:notesSz cx="9296400" cy="70104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19" autoAdjust="0"/>
    <p:restoredTop sz="89963" autoAdjust="0"/>
  </p:normalViewPr>
  <p:slideViewPr>
    <p:cSldViewPr>
      <p:cViewPr varScale="1">
        <p:scale>
          <a:sx n="76" d="100"/>
          <a:sy n="76" d="100"/>
        </p:scale>
        <p:origin x="68" y="5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F2F4C1A-2958-48B8-9AAE-BCEB13465AF8}" type="datetimeFigureOut">
              <a:rPr lang="ko-KR" altLang="en-US"/>
              <a:pPr>
                <a:defRPr/>
              </a:pPr>
              <a:t>2024-01-05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FF92B69-0CF0-4EF1-86CB-290EEFAF012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326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1:54:53.6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472 588 24575,'0'3'0,"-1"-1"0,1 0 0,-1 0 0,0 1 0,0-1 0,0 0 0,0 0 0,0 0 0,-1 0 0,1 0 0,0 0 0,-1-1 0,1 1 0,-1 0 0,0-1 0,0 1 0,0-1 0,-3 2 0,-38 22 0,43-25 0,-18 7 0,1 0 0,-1-2 0,0 0 0,0-1 0,0 0 0,-1-2 0,-18 1 0,11-2 0,0-2 0,0 0 0,0-2 0,-37-9 0,59 12 0,1-1 0,-1 0 0,1 0 0,-1-1 0,1 1 0,0-1 0,0 1 0,0-1 0,0 0 0,0 0 0,0-1 0,1 1 0,-1 0 0,1-1 0,-1 0 0,1 1 0,0-1 0,0 0 0,0 0 0,-2-6 0,1 1 0,1 0 0,0 0 0,1 0 0,0 0 0,0 0 0,1-1 0,1-14 0,4-330 0,-4 343 0,0 0 0,1 0 0,0 0 0,1 0 0,-1 1 0,2-1 0,0 1 0,0 0 0,0 0 0,1 0 0,1 0 0,-1 1 0,2 0 0,-1 0 0,1 0 0,0 1 0,9-7 0,-11 11 0,-1 0 0,1 0 0,-1 1 0,1 0 0,0 0 0,0 0 0,-1 1 0,1-1 0,1 1 0,-1 0 0,7 0 0,9 0 0,32 3 0,-22 0 0,-22-1 0,0 0 0,0 0 0,-1 1 0,1 0 0,-1 0 0,1 1 0,-1 0 0,0 0 0,0 1 0,0 0 0,0 1 0,-1 0 0,0 0 0,0 0 0,0 1 0,-1 0 0,0 0 0,0 1 0,0 0 0,6 11 0,1 1 0,-2 2 0,-1 0 0,0 0 0,11 40 0,-10-24 0,-1-9 0,-2 0 0,-1 1 0,-2 0 0,4 50 0,-9-9-1365,0-50-5461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3T01:32:40.0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 0 24575,'-6'8'0,"0"-1"0,1 1 0,0 1 0,1-1 0,0 0 0,-4 12 0,-9 17 0,-54 108 0,66-130 0,0-1 0,1 1 0,1 0 0,-2 18 0,-2 7 0,5-34 0,1 0 0,1 0 0,-1-1 0,1 1 0,0 0 0,0 0 0,0 0 0,1 0 0,0-1 0,2 8 0,-1-9 0,-1 0 0,1-1 0,0 1 0,0 0 0,1-1 0,-1 1 0,1-1 0,-1 1 0,1-1 0,0 0 0,1 0 0,-1-1 0,0 1 0,7 3 0,38 25 280,-21-13-1103,30 15 1,-38-24-6004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3T01:33:52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443 49 24575,'-53'49'0,"40"-39"0,0 1 0,1 0 0,1 1 0,0 1 0,-15 21 0,-4 20 0,17-28 0,-23 31 0,25-38 0,0 0 0,1 0 0,2 0 0,-10 29 0,6-14 0,7-21 0,2 0 0,-5 27 0,7-28 0,-1 0 0,-1 0 0,0-1 0,-6 15 0,-3 7 0,1-1 0,-12 62 0,9-33 0,9-37 0,2 0 0,-1 30 0,2-27 0,-8 46 0,5-41 0,1 1 0,0 51 0,3-45 0,-7 47 0,-1-16 0,4 1 0,4 73 0,2-89 0,-1-49 0,0 0 0,0-1 0,1 1 0,0 0 0,0-1 0,1 1 0,0 0 0,0-1 0,0 1 0,0-1 0,1 0 0,6 9 0,1-2 0,1 0 0,0-1 0,19 15 0,-27-23 0,21 14 0,2 0 0,0-1 0,0-2 0,48 18 0,-4 0 0,50 20 0,-103-46 0,0-1 0,1-1 0,0-1 0,0 0 0,22 0 0,-39-3 0,198-2 0,-174 0 0,0-1 0,0-2 0,0 0 0,0-1 0,43-19 0,4-4 0,-36 15 0,40-21 0,-54 22 0,-3 4 0,-1-2 0,31-23 0,-35 23 0,-1 0 0,0-1 0,-1-1 0,0 0 0,-1 0 0,16-26 0,2-14 0,25-62 0,-46 94 0,-1 0 0,0 0 0,-2-1 0,-1 0 0,0 0 0,0-31 0,-4 43 0,0-15 0,1-1 0,1 1 0,8-38 0,14-67 0,-18 85 0,-4 28 0,1 0 0,0 0 0,10-28 0,-1 8 0,-1-1 0,-2 0 0,6-61 0,-10 31 0,-3 41 0,5-34 0,-1 25 0,-1-1 0,-2 0 0,-1-1 0,-5-52 0,2 84 0,0 1 0,0-1 0,-1 1 0,0-1 0,0 1 0,0 0 0,-1 0 0,1 0 0,-5-5 0,-33-40 0,31 40 0,-3-3 0,0 1 0,-2 0 0,1 1 0,-1 1 0,-1 0 0,0 1 0,-23-11 0,-13-2 0,-55-14 0,68 23 0,2 2 0,-2 2 0,1 2 0,-75-5 0,-117 10 0,142 4 0,59-2 0,0 2 0,-41 7 0,60-8 0,0 2 0,0-1 0,-1 1 0,2 1 0,-1 0 0,0 0 0,1 0 0,0 1 0,0 0 0,-14 13 0,10-7-1365,1-2-5461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3T01:33:53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753 2 24575,'-36'0'0,"-37"-1"0,1 3 0,-131 20 0,172-15 0,-138 35 0,163-40 0,1 1 0,-1 0 0,1 0 0,0 0 0,0 0 0,0 1 0,1 0 0,-1 0 0,-4 6 0,-34 46 0,24-29 0,-21 35-1365,28-43-5461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5:24:16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280 0 24575,'-32'78'0,"3"2"0,-18 84 0,24-81 0,-48 242 0,62-272 0,-1 1 0,-3 84 0,12-114 0,-9 42 0,-1 12 0,0 25 0,5-60 0,-1 47 0,8 631 0,1-689 0,1 0 0,2 0 0,9 31 0,-6-27 0,7 72 0,-8-33 0,26 117 0,-4-37 0,-2-28 0,-2-14 0,-4 41 0,5 22 0,-18-126 0,4 74 0,-12-117 89,1-11 76,0-21-220,0 1-1509,4-30-5262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5:24:24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1 213 24575,'0'-1'0,"0"-1"0,1 1 0,-1-1 0,1 1 0,0-1 0,-1 1 0,1 0 0,0-1 0,0 1 0,0 0 0,0 0 0,0-1 0,0 1 0,0 0 0,2-1 0,23-17 0,-20 15 0,-4 2 0,18-14 0,2 2 0,-1 0 0,2 1 0,0 2 0,29-12 0,-24 15 0,0 0 0,34-3 0,-19 5 0,98-9 0,553 13 0,-352 4 0,-280-2 0,279-10 0,422-6 0,-504 18 0,3593-2 0,-3537 12 0,6 1 0,77-14-1365,-379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5:24:29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654 0 24575,'-7'0'0,"0"1"0,0 0 0,0 0 0,0 0 0,0 1 0,0 0 0,0 1 0,0-1 0,1 1 0,-1 0 0,1 1 0,0 0 0,0 0 0,0 0 0,-10 10 0,3 0 0,1 0 0,0 1 0,1 1 0,-17 31 0,10-10 0,2 0 0,1 2 0,2 0 0,-9 48 0,7-27 0,-27 83 0,-19 80 0,52-179 0,-27 139 0,29-130 0,-3 4 0,-2 97 0,11-130 0,-8 46 0,-1 0 0,-4 74 0,-48 216 0,54-315 0,2 1 0,0 87 0,-2 25 0,-20 131 0,24-241 0,-7 65 0,-8 158 0,20 389 0,11-508 0,0-23 0,-13 59 0,4 51 0,4-169 0,19 74 0,-12-81 0,7 108 0,-18-139 0,1-1 0,13 56 0,28 58 0,-12-39 0,-16-58 0,33 67 0,-5-13 0,-17-7 0,-22-71 0,0 0 0,2-1 0,15 34 0,74 101 0,-94-153 0,-1 0 0,1-1 0,0 1 0,0-1 0,1 0 0,-1 0 0,1 0 0,8 6 0,-11-9 0,0 0 0,1 0 0,-1-1 0,1 1 0,-1 0 0,1 0 0,0-1 0,-1 1 0,1-1 0,0 0 0,-1 1 0,1-1 0,0 0 0,-1 0 0,1 0 0,0 0 0,-1-1 0,1 1 0,0 0 0,-1-1 0,1 1 0,0-1 0,-1 1 0,1-1 0,-1 0 0,1 1 0,-1-1 0,1 0 0,-1 0 0,2-2 0,36-39-1365,-27 30-5461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5:31:49.3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445 439 24575,'-4'-2'0,"0"-1"0,0 1 0,0 0 0,0 0 0,-1 0 0,1 0 0,-1 1 0,1 0 0,-1 0 0,-6-1 0,-15-3 0,16 2 0,0 0 0,0 1 0,-1 0 0,1 1 0,-1 0 0,0 1 0,1 0 0,-21 3 0,24-2 0,-1 1 0,1 0 0,0 0 0,0 1 0,0 0 0,0 0 0,0 1 0,1-1 0,0 2 0,-1-1 0,2 1 0,-1 0 0,-7 7 0,-1 3 0,-2 3 0,0 0 0,1 0 0,-22 36 0,32-42 0,0 0 0,1 0 0,-3 16 0,-10 25 0,14-44 0,0 0 0,1 0 0,0 0 0,0 0 0,1 0 0,0 10 0,2 59 0,1-29 0,-1-36 0,0 0 0,1 1 0,1-1 0,0 0 0,1 0 0,0 0 0,1-1 0,9 18 0,9 11 0,29 39 0,-46-71 0,10 12 0,1 0 0,1-1 0,26 21 0,-15-14 0,-18-18 0,-1 0 0,1-1 0,0-1 0,1 0 0,0-1 0,18 8 0,-2-4 0,53 13 0,-36-14 0,0-1 0,0-3 0,1-1 0,0-3 0,58-5 0,-99 3 0,-1 0 0,1 0 0,-1-1 0,1 1 0,-1-1 0,0 0 0,0 0 0,0 0 0,0-1 0,0 0 0,0 1 0,-1-1 0,1-1 0,-1 1 0,0 0 0,0-1 0,5-6 0,2-7 0,0 0 0,15-35 0,-18 35 0,0-3 0,0-1 0,-2 1 0,0-1 0,3-39 0,0 0 0,-5 41 0,0 1 0,-1-34 0,-2 45 0,-1-1 0,1 0 0,-2 1 0,1-1 0,-1 1 0,0 0 0,-1-1 0,0 1 0,-5-10 0,-12-18 0,14 22 0,0 2 0,-1-1 0,0 1 0,-1 0 0,0 1 0,0 0 0,-1 0 0,-15-12 0,-36-22 0,-124-69 0,155 97 0,19 10 0,-1 0 0,1 1 0,-1 0 0,-16-5 0,24 10 0,1-1 0,-1 0 0,0-1 0,1 1 0,-1 0 0,1-1 0,-1 0 0,1 1 0,0-1 0,0 0 0,0 0 0,0 0 0,0-1 0,0 1 0,0 0 0,1-1 0,-1 1 0,1-1 0,0 1 0,0-1 0,0 0 0,0 0 0,0 1 0,1-1 0,-2-6 0,1-7 0,0 0 0,0 0 0,4-27 0,-1 11 0,-2 21 0,0 1 0,0-1 0,2 1 0,-1 0 0,1-1 0,1 1 0,0 0 0,0 0 0,1 0 0,6-11 0,-5 13 0,0-1 0,1 1 0,1 0 0,-1 0 0,1 1 0,16-13 0,52-31 0,-74 50 0,73-39 0,-28 22 0,-35 15 0,-1-1 0,18-8 0,-15 5-455,0 2 0,23-8 0,-24 10-6371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5:31:55.5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233 19 24575,'-8'0'0,"0"-1"0,0-1 0,-14-3 0,-16-3 0,28 7 0,-1 0 0,1 1 0,-1 0 0,-17 3 0,25-3 0,0 1 0,0 0 0,0 0 0,1 0 0,-1 0 0,0 0 0,0 1 0,1-1 0,-1 1 0,1 0 0,-1-1 0,1 1 0,0 0 0,0 1 0,0-1 0,0 0 0,0 1 0,0-1 0,0 1 0,-2 4 0,-1 7 0,0 0 0,1-1 0,1 1 0,0 1 0,1-1 0,-1 18 0,4 91 0,1-50 0,-2-66 0,0-1 0,1 0 0,-1 1 0,1-1 0,1 0 0,-1 0 0,1 0 0,0 0 0,0 0 0,1 0 0,-1 0 0,1-1 0,1 1 0,-1-1 0,1 0 0,0 0 0,0 0 0,0 0 0,9 6 0,17 19 0,-20-20 0,0 0 0,0 0 0,18 12 0,-22-18 0,0-1 0,0 1 0,1-1 0,-1 0 0,1-1 0,-1 1 0,1-1 0,0-1 0,0 1 0,7 0 0,-8-2 0,0 0 0,-1-1 0,1 0 0,0 0 0,-1 0 0,1 0 0,-1-1 0,1 0 0,-1 0 0,0 0 0,0-1 0,10-6 0,7-7 0,31-30 0,-10 8 0,-31 27 0,0-1 0,17-22 0,7-7 0,-28 33 0,-4 4 0,0 1 0,0-1 0,0 1 0,-1-1 0,0 0 0,1 0 0,-1-1 0,-1 1 0,1-1 0,-1 1 0,0-1 0,0 0 0,0 0 0,-1 0 0,1 0 0,0-9 0,-1 8 0,0-9 0,0-1 0,-1 1 0,0 0 0,-3-16 0,2 27 0,1 1 0,-1-1 0,0 1 0,0-1 0,-1 1 0,1-1 0,-1 1 0,1 0 0,-1 0 0,0 0 0,0 0 0,0 0 0,-1 0 0,1 0 0,-1 1 0,1-1 0,-1 1 0,0 0 0,0 0 0,0 0 0,0 0 0,-6-2 0,-26-10 0,17 6 0,1 1 0,-1 1 0,0 1 0,0 0 0,-1 1 0,-34-2 0,0 6-1365,37 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5:31:57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0 24575,'0'15'0,"-1"0"0,0 0 0,-1-1 0,-1 1 0,0-1 0,-1 1 0,-1-1 0,0 0 0,-1-1 0,-1 1 0,-12 19 0,13-24 0,0 1 0,0 0 0,1 1 0,0-1 0,1 1 0,0 0 0,-4 20 0,5-8 0,1 0 0,0 44 0,2-63 0,0 0 0,0 1 0,0-1 0,1 1 0,-1-1 0,1 0 0,0 0 0,0 1 0,1-1 0,-1 0 0,1 0 0,0 0 0,0 0 0,0-1 0,0 1 0,1 0 0,0-1 0,-1 0 0,1 1 0,1-1 0,-1 0 0,7 4 0,9 6 0,35 20 0,-33-22 0,29 21 0,-42-26 34,0-1 1,1 0-1,-1 0 0,1-1 0,0-1 0,1 1 0,-1-1 0,1-1 0,14 2 1,6 0-889,54-2 1,-69-2-5973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5:58:52.2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0 391 24575,'2'-6'0,"-1"0"0,1 0 0,0 1 0,1-1 0,-1 0 0,1 1 0,1 0 0,-1-1 0,0 1 0,8-7 0,4-6 0,0 0 0,1 2 0,1 0 0,1 0 0,0 2 0,1 0 0,1 1 0,31-15 0,2 1 0,1 2 0,0 2 0,2 3 0,0 2 0,75-13 0,-23 18 0,191 3 0,-182 9 0,-7 0 0,162 18 0,-189-6 0,140 1 0,-185-10 0,0 2 0,0 1 0,60 17 0,-73-16 0,-22-5 0,15 2 0,-1 1 0,0 1 0,0 1 0,-1 0 0,1 1 0,-1 1 0,20 13 0,-18-10 0,0-1 0,29 12 0,-12-6 0,3-4 323,-33-10-534,1-1 0,0 1 0,-1-1 0,0 1 0,1 1 0,-1-1 0,5 4 0,-2 1-6615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1:55:00.5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886 935 24575,'-130'1'0,"-157"-4"0,111-18 0,21 2 0,136 18 0,9 0 0,0 1 0,0-2 0,1 1 0,-1-1 0,-9-3 0,17 4 0,-1 0 0,1 0 0,0 0 0,0-1 0,0 1 0,0 0 0,0-1 0,0 0 0,0 1 0,0-1 0,1 0 0,-1 0 0,1 0 0,-1 0 0,1 0 0,0 0 0,0 0 0,-1 0 0,2-1 0,-1 1 0,0 0 0,0-1 0,1 1 0,-1-5 0,-6-108 0,4 91 0,2 1 0,0 0 0,3-38 0,0 48 0,0 0 0,0 1 0,1-1 0,1 0 0,0 1 0,1 0 0,0 0 0,8-11 0,-2 2 0,13-34 0,-18 41 0,-1 1 0,2-1 0,0 1 0,0 0 0,1 0 0,18-20 0,62-52 0,-74 74 0,1 0 0,0 1 0,0 1 0,30-14 0,31-8 0,97-26 0,-140 47 0,1 2 0,0 1 0,59-4 0,27 14 0,-105-2 0,-1 1 0,0 1 0,0 0 0,-1 1 0,1 0 0,18 9 0,-28-10 0,1 0 0,-1 0 0,0 0 0,0 0 0,0 0 0,-1 1 0,1 0 0,-1 0 0,0 0 0,0 0 0,4 9 0,2 4 0,11 35 0,2 4 0,-14-38 0,-1 0 0,-2 0 0,0 0 0,5 39 0,-1-9 0,-4-13 0,-1 0 0,-2 1 0,-2-1 0,-4 47 0,-1-53 0,0 0 0,-2 0 0,-17 43 0,0 0 0,23-65-114,-1 0 1,-1 0-1,1-1 0,-1 1 0,-1-1 1,1 0-1,-1 0 0,0 0 0,0 0 1,-1-1-1,-5 6 0,-1-2-6712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5:58:53.0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554 0 24575,'1'9'0,"0"0"0,0 0 0,1 0 0,0 0 0,0 0 0,5 10 0,26 52 0,-16-35 0,6 6 0,6 12 0,-29-53 0,1 0 0,-1 1 0,0-1 0,1 0 0,-1 0 0,0 0 0,1 0 0,-1 0 0,0 0 0,0 1 0,0-1 0,0 0 0,0 0 0,-1 0 0,1 0 0,0 1 0,0-1 0,-1 0 0,1 0 0,-1 0 0,1 0 0,-2 2 0,1-2 0,0 0 0,-1 0 0,1 1 0,0-1 0,-1 0 0,0 0 0,1 0 0,-1-1 0,1 1 0,-1 0 0,0-1 0,0 1 0,-2 0 0,-8 1 0,0-1 0,0 0 0,-21-2 0,18 1 0,-486-3-1365,440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1:55:21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794 1078 24575,'-505'0'0,"493"-1"0,-1 1 0,1-2 0,-1 1 0,1-2 0,0 0 0,0 0 0,0-1 0,1 0 0,-1-1 0,1-1 0,0 0 0,0 0 0,1-1 0,0 0 0,0-1 0,0 0 0,1-1 0,1 0 0,-1 0 0,1-1 0,1 0 0,0 0 0,0-1 0,1 1 0,1-2 0,-1 1 0,2-1 0,0 1 0,0-1 0,1 0 0,1-1 0,0 1 0,-1-23 0,5-174 0,-1 188 0,2 0 0,7-34 0,-1 12 0,-7 33 0,0 1 0,1 0 0,0 0 0,1 0 0,0 0 0,0 1 0,1-1 0,6-7 0,7-9 0,26-25 0,0-1 0,-34 39 0,0 1 0,1 0 0,1 1 0,-1 0 0,21-13 0,71-34 0,-39 24 0,-40 21 0,1 1 0,0 1 0,50-11 0,-48 16 0,1 1 0,-1 2 0,1 1 0,0 1 0,34 5 0,-56-4 0,-1 0 0,1 0 0,-1 1 0,0 0 0,0 0 0,0 0 0,0 0 0,0 1 0,-1 0 0,6 3 0,6 7 0,20 20 0,2 1 0,127 85 0,-156-112 0,0 1 0,-1 0 0,0 0 0,-1 1 0,0 0 0,0 1 0,-1-1 0,0 1 0,-1 1 0,6 13 0,-6-8 0,0 1 0,-1-1 0,-1 1 0,-1-1 0,0 1 0,-1 23 0,-3 255 0,1-286 0,0 1 0,0 0 0,0-1 0,-2 1 0,1-1 0,-1 0 0,0 1 0,-8 13 0,-4 5 0,-26 34 0,-3 7 0,38-59-151,0 0-1,-1-1 0,0 0 0,0 0 1,-1 0-1,0-1 0,0 0 1,-15 10-1,10-8-6674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2T01:55:24.4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729 754 24575,'-46'1'0,"23"0"0,0 0 0,0-2 0,1-1 0,-1 0 0,0-2 0,-29-8 0,-47-18 0,-14-5 0,96 28 0,0 0 0,0-2 0,1 0 0,-23-16 0,19 9 0,0-1 0,1 0 0,1-1 0,1-1 0,-23-32 0,34 42 0,0-1 0,1 1 0,1-1 0,-1 0 0,1 0 0,-4-20 0,7 23 0,0 1 0,0-1 0,1 1 0,0-1 0,0 1 0,1-1 0,-1 1 0,1-1 0,1 1 0,-1-1 0,1 1 0,4-8 0,2 0 0,1 1 0,0 0 0,1 1 0,1 0 0,0 1 0,13-11 0,-24 21 0,22-18 0,0 1 0,2 1 0,0 1 0,42-20 0,-33 20 0,1 3 0,53-15 0,-14 6 0,-65 19 0,0 1 0,1-1 0,-1 2 0,1-1 0,0 1 0,-1 1 0,13 0 0,-16 0 0,1 1 0,-1 0 0,1 0 0,-1 1 0,0 0 0,0 0 0,0 0 0,0 0 0,0 1 0,-1-1 0,1 1 0,7 7 0,34 27 0,-22-18 0,36 37 0,-53-49 0,-1 1 0,0 0 0,0 0 0,-1 0 0,0 1 0,0-1 0,-1 1 0,-1 0 0,5 15 0,0 7 0,-1 0 0,-2 1 0,2 60 0,-8 235-1365,1-307-5461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3T01:29:05.1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680 1 24575,'-111'-1'0,"-121"3"0,203 2 0,1 0 0,1 2 0,-40 14 0,45-13 0,16-4 0,-1 0 0,1 0 0,0 0 0,0 1 0,0 0 0,0 1 0,1-1 0,-1 1 0,1 0 0,1 0 0,-1 1 0,-5 7 0,-3 7 0,1 0 0,-14 30 0,19-33 0,1 0 0,0 0 0,2 1 0,0-1 0,1 1 0,-2 24 0,6 112 0,1-65 0,0-70 0,0-1 0,1 1 0,1-1 0,1 0 0,0 0 0,11 23 0,-6-15 0,-1 0 0,5 27 0,-13-46 0,8 44 0,3 0 0,29 82 0,-33-118 0,0-1 0,1-1 0,1 1 0,0-1 0,1-1 0,22 19 0,-11-8 0,-16-18 0,-1 0 0,1-1 0,0 0 0,1 0 0,-1 0 0,1-1 0,0 1 0,0-2 0,0 1 0,0-1 0,0 0 0,1-1 0,12 2 0,10-1 0,0-1 0,36-5 0,-4 1 0,-28 2 178,-19 0-486,1 1-1,-1 0 0,0 1 1,25 4-1,-26 0-6517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3T01:29:12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6373 0 24575,'1'8'0,"1"0"0,0 0 0,0-1 0,1 1 0,0-1 0,4 8 0,-4-9 0,12 23 0,24 36 0,-5-12 0,-25-37 0,0 0 0,-1 1 0,-1 0 0,9 29 0,-8-22 0,0 0 0,2 0 0,17 29 0,13 31 0,45 168 0,-55-132 0,13 39 0,6-22 0,-15-46 0,-28-73 0,-1 1 0,-1 0 0,-1 0 0,2 33 0,-7 78 0,0-50 0,2-21 0,-4 106 0,1-140 0,-1 0 0,0 0 0,-2 0 0,-13 35 0,-4-9 0,-2-1 0,-49 73 0,54-92 0,-13 24 0,-34 49 0,47-74 0,-25 50 0,32-55 0,1-6 0,0-1 0,-1-1 0,-19 20 0,13-16 0,-18 28 0,13-16 0,-1-1 0,-2-1 0,-2-2 0,0 0 0,-66 47 0,46-45 0,-1-2 0,-98 40 0,31-15 0,48-24 0,-1-2 0,-81 19 0,6 2 0,-65 16 0,-58-19 0,194-37 0,-70 5 0,-42-3 0,-22 1 0,-592-11 0,376-3 0,368 0 0,-1-4 0,-56-12 0,-8-1 0,-66-13 0,114 18 0,-1 2 0,-109-3 0,-44 5 0,10-1 0,-1189 12 0,1375 0 0,-48 9 0,47-5 0,-45 2 0,54-7-455,0 2 0,-32 5 0,31-2-6371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3T01:29:13.8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0 24575,'-4'2'0,"1"0"0,-1 0 0,1 0 0,-1 0 0,1 0 0,0 1 0,0 0 0,0-1 0,0 1 0,-4 6 0,2-3 0,-4 4 0,1 1 0,0-1 0,0 2 0,1-1 0,-9 22 0,-21 66 0,35-93 0,1-5 0,1 0 0,-1 1 0,1-1 0,-1 0 0,1 1 0,0-1 0,0 0 0,0 1 0,0-1 0,0 1 0,0-1 0,0 0 0,0 1 0,0-1 0,0 0 0,1 1 0,-1-1 0,1 0 0,-1 1 0,1-1 0,-1 0 0,1 0 0,0 0 0,0 1 0,-1-1 0,1 0 0,0 0 0,0 0 0,0 0 0,0 0 0,0-1 0,0 1 0,1 0 0,-1 0 0,0-1 0,2 2 0,4 0 0,1 1 0,0-1 0,0-1 0,0 1 0,10-1 0,2 2 0,92 19-1365,-79-15-5461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3T01:29:16.0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0 24575,'2'23'0,"1"0"0,2 0 0,0 0 0,1-1 0,16 40 0,-10-29 0,2 9 0,11 57 0,-5-19 0,-13-54 0,0 1 0,-2-1 0,3 49 0,-7-41 0,-4 166 0,-1-165 0,-3-1 0,0-1 0,-2 1 0,-2-1 0,-1-1 0,-1 0 0,-22 37 0,25-52 0,-17 40 0,21-45 0,0-1 0,0-1 0,-1 1 0,0-1 0,-16 17 0,-2 5 0,-6 8-1365,17-24-5461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3T01:32:34.9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95 236 24575,'0'-3'0,"1"0"0,-1-1 0,1 1 0,0 0 0,0-1 0,0 1 0,0 0 0,0 0 0,1 0 0,-1 0 0,1 0 0,0 0 0,0 1 0,0-1 0,0 0 0,1 1 0,-1 0 0,1-1 0,-1 1 0,1 0 0,4-2 0,7-4 0,0 1 0,0 0 0,21-6 0,-20 7 0,107-32 0,-24-8 0,-60 35 0,58-10 0,-79 18 0,36-4 0,-1 3 0,105 5 0,-57 1 0,13-4 0,119 4 0,-220 0 0,0 0 0,-1 0 0,0 1 0,1 1 0,-1-1 0,0 2 0,-1 0 0,1 0 0,-1 1 0,0 0 0,0 1 0,-1 0 0,0 0 0,15 16 0,13 8 0,-31-27 0,0 0 0,-1 0 0,1 1 0,-1 0 0,0 0 0,0 0 0,-1 1 0,1-1 0,5 12 0,1 8 0,14 51 0,0 0 0,-16-49 0,10 41 0,-14-45 0,1 0 0,1 0 0,13 27 0,-15-37 0,0 0 0,0 0 0,-1 0 0,-1 1 0,0-1 0,1 27 0,-5 87 0,-1-55 0,3-19 0,-2 60 0,0-102 0,0 0 0,-1-1 0,-1 1 0,0 0 0,0-1 0,-1 0 0,-9 20 0,9-24 0,-1 0 0,0 0 0,0 0 0,-1-1 0,1 1 0,-1-1 0,0 0 0,-1-1 0,-10 7 0,-10 3 0,-31 11 0,39-17 0,-42 20 0,35-15 0,0-1 0,-1-2 0,-55 14 0,48-17 0,4-1 0,-1-1 0,-39 2 0,-348-7 0,187-1 0,222 1 0,0-1 0,-1 0 0,1-1 0,0 0 0,0 0 0,0-1 0,0 0 0,1-1 0,-1 0 0,1 0 0,0 0 0,0-1 0,0-1 0,1 1 0,-7-8 0,0 0 0,0-2 0,2 0 0,-1 0 0,2-1 0,0 0 0,-9-22 0,7 16 0,-19-25 0,20 31 0,1-1 0,0 0 0,-12-28 0,-42-86 0,49 90 0,1 0 0,2 0 0,1-2 0,3 1 0,1-1 0,3 0 0,-1-45 0,6 67-136,2 1-1,0-1 1,1 1-1,1 0 1,1-1-1,0 2 1,2-1-1,0 1 0,14-24 1,-14 30-6690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7868F3B3-64B7-4059-96B1-5DE9885DA07A}" type="datetimeFigureOut">
              <a:rPr lang="ko-KR" altLang="en-US"/>
              <a:pPr>
                <a:defRPr/>
              </a:pPr>
              <a:t>2024-01-05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BFC9EFBA-4C98-4C74-9F4F-A0C6BA3D28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4970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/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AEDAE1-27B6-4444-A1BF-FA90A82A8208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1</a:t>
            </a:fld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26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88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50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331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2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5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C9EFBA-4C98-4C74-9F4F-A0C6BA3D28BD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0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105275" y="4343400"/>
            <a:ext cx="50387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val 8"/>
          <p:cNvSpPr>
            <a:spLocks noChangeAspect="1" noChangeArrowheads="1"/>
          </p:cNvSpPr>
          <p:nvPr/>
        </p:nvSpPr>
        <p:spPr bwMode="auto">
          <a:xfrm>
            <a:off x="4027488" y="4308475"/>
            <a:ext cx="71437" cy="762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6633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pic>
        <p:nvPicPr>
          <p:cNvPr id="9" name="Picture 9" descr="SSU_la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838" y="6237288"/>
            <a:ext cx="203200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238625" y="3429000"/>
            <a:ext cx="4905375" cy="89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238625" y="4365625"/>
            <a:ext cx="4905375" cy="1584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rgbClr val="5F5F5F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grpSp>
        <p:nvGrpSpPr>
          <p:cNvPr id="52" name="그룹 51"/>
          <p:cNvGrpSpPr/>
          <p:nvPr userDrawn="1"/>
        </p:nvGrpSpPr>
        <p:grpSpPr>
          <a:xfrm>
            <a:off x="250825" y="779463"/>
            <a:ext cx="4089400" cy="2722562"/>
            <a:chOff x="250825" y="779463"/>
            <a:chExt cx="4089400" cy="2722562"/>
          </a:xfrm>
        </p:grpSpPr>
        <p:grpSp>
          <p:nvGrpSpPr>
            <p:cNvPr id="53" name="그룹 21"/>
            <p:cNvGrpSpPr>
              <a:grpSpLocks/>
            </p:cNvGrpSpPr>
            <p:nvPr/>
          </p:nvGrpSpPr>
          <p:grpSpPr bwMode="auto">
            <a:xfrm>
              <a:off x="250825" y="779463"/>
              <a:ext cx="4089400" cy="2722562"/>
              <a:chOff x="250825" y="779463"/>
              <a:chExt cx="4089400" cy="2723336"/>
            </a:xfrm>
          </p:grpSpPr>
          <p:sp>
            <p:nvSpPr>
              <p:cNvPr id="64" name="_s1031" descr="BallYellow"/>
              <p:cNvSpPr>
                <a:spLocks noChangeArrowheads="1"/>
              </p:cNvSpPr>
              <p:nvPr/>
            </p:nvSpPr>
            <p:spPr bwMode="auto">
              <a:xfrm>
                <a:off x="2855913" y="925555"/>
                <a:ext cx="879475" cy="990882"/>
              </a:xfrm>
              <a:prstGeom prst="rect">
                <a:avLst/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pPr algn="ctr" latinLnBrk="0"/>
                <a:endParaRPr kumimoji="0" lang="ko-KR" altLang="ko-KR" sz="800">
                  <a:latin typeface="Arial" charset="0"/>
                </a:endParaRPr>
              </a:p>
            </p:txBody>
          </p:sp>
          <p:sp>
            <p:nvSpPr>
              <p:cNvPr id="65" name="_s1032" descr="BallRed"/>
              <p:cNvSpPr>
                <a:spLocks noChangeArrowheads="1"/>
              </p:cNvSpPr>
              <p:nvPr/>
            </p:nvSpPr>
            <p:spPr bwMode="auto">
              <a:xfrm>
                <a:off x="2144713" y="2426168"/>
                <a:ext cx="889000" cy="965474"/>
              </a:xfrm>
              <a:prstGeom prst="rect">
                <a:avLst/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pPr algn="ctr" latinLnBrk="0"/>
                <a:endParaRPr kumimoji="0" lang="ko-KR" altLang="ko-KR" b="1"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66" name="_s1033" descr="BallBlue"/>
              <p:cNvSpPr>
                <a:spLocks noChangeArrowheads="1"/>
              </p:cNvSpPr>
              <p:nvPr/>
            </p:nvSpPr>
            <p:spPr bwMode="auto">
              <a:xfrm>
                <a:off x="1273175" y="1004952"/>
                <a:ext cx="889000" cy="963886"/>
              </a:xfrm>
              <a:prstGeom prst="rect">
                <a:avLst/>
              </a:prstGeom>
              <a:blipFill dpi="0" rotWithShape="1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pPr algn="ctr" latinLnBrk="0"/>
                <a:endParaRPr kumimoji="0" lang="ko-KR" altLang="ko-KR" sz="80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67" name="Text Box 14"/>
              <p:cNvSpPr txBox="1">
                <a:spLocks noChangeArrowheads="1"/>
              </p:cNvSpPr>
              <p:nvPr/>
            </p:nvSpPr>
            <p:spPr bwMode="auto">
              <a:xfrm>
                <a:off x="3589338" y="1571850"/>
                <a:ext cx="750887" cy="336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kumimoji="0" lang="en-US" altLang="ko-KR" sz="16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Pride</a:t>
                </a:r>
              </a:p>
            </p:txBody>
          </p:sp>
          <p:sp>
            <p:nvSpPr>
              <p:cNvPr id="68" name="Text Box 15"/>
              <p:cNvSpPr txBox="1">
                <a:spLocks noChangeArrowheads="1"/>
              </p:cNvSpPr>
              <p:nvPr/>
            </p:nvSpPr>
            <p:spPr bwMode="auto">
              <a:xfrm>
                <a:off x="679450" y="1684595"/>
                <a:ext cx="842963" cy="336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kumimoji="0" lang="en-US" altLang="ko-KR" sz="16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Power</a:t>
                </a:r>
              </a:p>
            </p:txBody>
          </p:sp>
          <p:sp>
            <p:nvSpPr>
              <p:cNvPr id="69" name="Text Box 16"/>
              <p:cNvSpPr txBox="1">
                <a:spLocks noChangeArrowheads="1"/>
              </p:cNvSpPr>
              <p:nvPr/>
            </p:nvSpPr>
            <p:spPr bwMode="auto">
              <a:xfrm>
                <a:off x="250825" y="3226495"/>
                <a:ext cx="2268538" cy="276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kumimoji="0" lang="en-US" altLang="ko-KR" sz="12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P</a:t>
                </a:r>
                <a:r>
                  <a:rPr kumimoji="0" lang="en-US" altLang="ko-KR" sz="1200" b="1" baseline="30000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3</a:t>
                </a:r>
                <a:r>
                  <a:rPr kumimoji="0" lang="en-US" altLang="ko-KR" sz="12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 in VISION laboratory</a:t>
                </a:r>
                <a:r>
                  <a:rPr kumimoji="0" lang="en-US" altLang="ko-KR" sz="1200" b="1">
                    <a:solidFill>
                      <a:srgbClr val="4D4D4D"/>
                    </a:solidFill>
                    <a:latin typeface="Times New Roman" pitchFamily="18" charset="0"/>
                    <a:ea typeface="HY견고딕" pitchFamily="18" charset="-127"/>
                  </a:rPr>
                  <a:t>…</a:t>
                </a:r>
                <a:endParaRPr kumimoji="0" lang="en-US" altLang="ko-KR" sz="1200" b="1">
                  <a:solidFill>
                    <a:srgbClr val="4D4D4D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0" name="Text Box 17"/>
              <p:cNvSpPr txBox="1">
                <a:spLocks noChangeArrowheads="1"/>
              </p:cNvSpPr>
              <p:nvPr/>
            </p:nvSpPr>
            <p:spPr bwMode="auto">
              <a:xfrm>
                <a:off x="2757488" y="3164566"/>
                <a:ext cx="1042987" cy="336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kumimoji="0" lang="en-US" altLang="ko-KR" sz="1600" b="1">
                    <a:solidFill>
                      <a:srgbClr val="4D4D4D"/>
                    </a:solidFill>
                    <a:latin typeface="HY견고딕" pitchFamily="18" charset="-127"/>
                    <a:ea typeface="HY견고딕" pitchFamily="18" charset="-127"/>
                  </a:rPr>
                  <a:t>Passion</a:t>
                </a:r>
              </a:p>
            </p:txBody>
          </p:sp>
        </p:grpSp>
        <p:sp>
          <p:nvSpPr>
            <p:cNvPr id="54" name="_s1031" descr="BallYellow"/>
            <p:cNvSpPr>
              <a:spLocks noChangeArrowheads="1"/>
            </p:cNvSpPr>
            <p:nvPr/>
          </p:nvSpPr>
          <p:spPr bwMode="auto">
            <a:xfrm>
              <a:off x="2855913" y="925513"/>
              <a:ext cx="879475" cy="990600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 latinLnBrk="0"/>
              <a:endParaRPr kumimoji="0" lang="ko-KR" altLang="ko-KR" sz="800">
                <a:latin typeface="Arial" charset="0"/>
              </a:endParaRPr>
            </a:p>
          </p:txBody>
        </p:sp>
        <p:sp>
          <p:nvSpPr>
            <p:cNvPr id="55" name="_s1032" descr="BallRed"/>
            <p:cNvSpPr>
              <a:spLocks noChangeArrowheads="1"/>
            </p:cNvSpPr>
            <p:nvPr/>
          </p:nvSpPr>
          <p:spPr bwMode="auto">
            <a:xfrm>
              <a:off x="2144713" y="2425700"/>
              <a:ext cx="889000" cy="965200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 latinLnBrk="0"/>
              <a:endParaRPr kumimoji="0" lang="ko-KR" altLang="ko-KR"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56" name="_s1033" descr="BallBlue"/>
            <p:cNvSpPr>
              <a:spLocks noChangeArrowheads="1"/>
            </p:cNvSpPr>
            <p:nvPr/>
          </p:nvSpPr>
          <p:spPr bwMode="auto">
            <a:xfrm>
              <a:off x="1273175" y="1004888"/>
              <a:ext cx="889000" cy="963612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 latinLnBrk="0"/>
              <a:endParaRPr kumimoji="0" lang="ko-KR" altLang="ko-KR" sz="80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57" name="_s1028"/>
            <p:cNvSpPr>
              <a:spLocks noChangeArrowheads="1" noTextEdit="1"/>
            </p:cNvSpPr>
            <p:nvPr/>
          </p:nvSpPr>
          <p:spPr bwMode="auto">
            <a:xfrm>
              <a:off x="1751013" y="779463"/>
              <a:ext cx="1587500" cy="1720850"/>
            </a:xfrm>
            <a:custGeom>
              <a:avLst/>
              <a:gdLst>
                <a:gd name="T0" fmla="*/ 2147483647 w 21600"/>
                <a:gd name="T1" fmla="*/ 186085628 h 21600"/>
                <a:gd name="T2" fmla="*/ 1990510761 w 21600"/>
                <a:gd name="T3" fmla="*/ 1974641755 h 21600"/>
                <a:gd name="T4" fmla="*/ 2147483647 w 21600"/>
                <a:gd name="T5" fmla="*/ 1944302373 h 21600"/>
                <a:gd name="T6" fmla="*/ 2147483647 w 21600"/>
                <a:gd name="T7" fmla="*/ -1261647710 h 21600"/>
                <a:gd name="T8" fmla="*/ 2147483647 w 21600"/>
                <a:gd name="T9" fmla="*/ 1373909671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2050" y="3709"/>
                  </a:moveTo>
                  <a:cubicBezTo>
                    <a:pt x="11637" y="3636"/>
                    <a:pt x="11219" y="3600"/>
                    <a:pt x="10800" y="3600"/>
                  </a:cubicBezTo>
                  <a:cubicBezTo>
                    <a:pt x="9107" y="3599"/>
                    <a:pt x="7468" y="4196"/>
                    <a:pt x="6171" y="5284"/>
                  </a:cubicBezTo>
                  <a:lnTo>
                    <a:pt x="3857" y="2526"/>
                  </a:lnTo>
                  <a:cubicBezTo>
                    <a:pt x="5802" y="894"/>
                    <a:pt x="8260" y="-1"/>
                    <a:pt x="10800" y="0"/>
                  </a:cubicBezTo>
                  <a:cubicBezTo>
                    <a:pt x="11428" y="0"/>
                    <a:pt x="12056" y="54"/>
                    <a:pt x="12675" y="164"/>
                  </a:cubicBezTo>
                  <a:lnTo>
                    <a:pt x="13144" y="-2495"/>
                  </a:lnTo>
                  <a:lnTo>
                    <a:pt x="16794" y="2717"/>
                  </a:lnTo>
                  <a:lnTo>
                    <a:pt x="11581" y="6368"/>
                  </a:lnTo>
                  <a:lnTo>
                    <a:pt x="12050" y="3709"/>
                  </a:lnTo>
                  <a:close/>
                </a:path>
              </a:pathLst>
            </a:custGeom>
            <a:gradFill rotWithShape="1">
              <a:gsLst>
                <a:gs pos="0">
                  <a:srgbClr val="767600"/>
                </a:gs>
                <a:gs pos="5000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58" name="_s1029"/>
            <p:cNvSpPr>
              <a:spLocks noChangeArrowheads="1" noTextEdit="1"/>
            </p:cNvSpPr>
            <p:nvPr/>
          </p:nvSpPr>
          <p:spPr bwMode="auto">
            <a:xfrm rot="7200000">
              <a:off x="1901825" y="1252538"/>
              <a:ext cx="1722437" cy="1589088"/>
            </a:xfrm>
            <a:custGeom>
              <a:avLst/>
              <a:gdLst>
                <a:gd name="T0" fmla="*/ 2147483647 w 21600"/>
                <a:gd name="T1" fmla="*/ 146529437 h 21600"/>
                <a:gd name="T2" fmla="*/ 2147483647 w 21600"/>
                <a:gd name="T3" fmla="*/ 1554906791 h 21600"/>
                <a:gd name="T4" fmla="*/ 2147483647 w 21600"/>
                <a:gd name="T5" fmla="*/ 1531011174 h 21600"/>
                <a:gd name="T6" fmla="*/ 2147483647 w 21600"/>
                <a:gd name="T7" fmla="*/ -993464270 h 21600"/>
                <a:gd name="T8" fmla="*/ 2147483647 w 21600"/>
                <a:gd name="T9" fmla="*/ 1081864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2050" y="3709"/>
                  </a:moveTo>
                  <a:cubicBezTo>
                    <a:pt x="11637" y="3636"/>
                    <a:pt x="11219" y="3600"/>
                    <a:pt x="10800" y="3600"/>
                  </a:cubicBezTo>
                  <a:cubicBezTo>
                    <a:pt x="9107" y="3599"/>
                    <a:pt x="7468" y="4196"/>
                    <a:pt x="6171" y="5284"/>
                  </a:cubicBezTo>
                  <a:lnTo>
                    <a:pt x="3857" y="2526"/>
                  </a:lnTo>
                  <a:cubicBezTo>
                    <a:pt x="5802" y="894"/>
                    <a:pt x="8260" y="-1"/>
                    <a:pt x="10800" y="0"/>
                  </a:cubicBezTo>
                  <a:cubicBezTo>
                    <a:pt x="11428" y="0"/>
                    <a:pt x="12056" y="54"/>
                    <a:pt x="12675" y="164"/>
                  </a:cubicBezTo>
                  <a:lnTo>
                    <a:pt x="13144" y="-2495"/>
                  </a:lnTo>
                  <a:lnTo>
                    <a:pt x="16794" y="2717"/>
                  </a:lnTo>
                  <a:lnTo>
                    <a:pt x="11581" y="6368"/>
                  </a:lnTo>
                  <a:lnTo>
                    <a:pt x="12050" y="3709"/>
                  </a:lnTo>
                  <a:close/>
                </a:path>
              </a:pathLst>
            </a:custGeom>
            <a:gradFill rotWithShape="1">
              <a:gsLst>
                <a:gs pos="0">
                  <a:srgbClr val="760000"/>
                </a:gs>
                <a:gs pos="50000">
                  <a:srgbClr val="FF0000"/>
                </a:gs>
                <a:gs pos="100000">
                  <a:srgbClr val="760000"/>
                </a:gs>
              </a:gsLst>
              <a:lin ang="27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59" name="_s1030"/>
            <p:cNvSpPr>
              <a:spLocks noChangeArrowheads="1" noTextEdit="1"/>
            </p:cNvSpPr>
            <p:nvPr/>
          </p:nvSpPr>
          <p:spPr bwMode="auto">
            <a:xfrm rot="14400000">
              <a:off x="1444625" y="1254125"/>
              <a:ext cx="1722438" cy="1589088"/>
            </a:xfrm>
            <a:custGeom>
              <a:avLst/>
              <a:gdLst>
                <a:gd name="T0" fmla="*/ 2147483647 w 21600"/>
                <a:gd name="T1" fmla="*/ 146529437 h 21600"/>
                <a:gd name="T2" fmla="*/ 2147483647 w 21600"/>
                <a:gd name="T3" fmla="*/ 1554906791 h 21600"/>
                <a:gd name="T4" fmla="*/ 2147483647 w 21600"/>
                <a:gd name="T5" fmla="*/ 1531011174 h 21600"/>
                <a:gd name="T6" fmla="*/ 2147483647 w 21600"/>
                <a:gd name="T7" fmla="*/ -993464270 h 21600"/>
                <a:gd name="T8" fmla="*/ 2147483647 w 21600"/>
                <a:gd name="T9" fmla="*/ 1081864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2050" y="3709"/>
                  </a:moveTo>
                  <a:cubicBezTo>
                    <a:pt x="11637" y="3636"/>
                    <a:pt x="11219" y="3600"/>
                    <a:pt x="10800" y="3600"/>
                  </a:cubicBezTo>
                  <a:cubicBezTo>
                    <a:pt x="9107" y="3599"/>
                    <a:pt x="7468" y="4196"/>
                    <a:pt x="6171" y="5284"/>
                  </a:cubicBezTo>
                  <a:lnTo>
                    <a:pt x="3857" y="2526"/>
                  </a:lnTo>
                  <a:cubicBezTo>
                    <a:pt x="5802" y="894"/>
                    <a:pt x="8260" y="-1"/>
                    <a:pt x="10800" y="0"/>
                  </a:cubicBezTo>
                  <a:cubicBezTo>
                    <a:pt x="11428" y="0"/>
                    <a:pt x="12056" y="54"/>
                    <a:pt x="12675" y="164"/>
                  </a:cubicBezTo>
                  <a:lnTo>
                    <a:pt x="13144" y="-2495"/>
                  </a:lnTo>
                  <a:lnTo>
                    <a:pt x="16794" y="2717"/>
                  </a:lnTo>
                  <a:lnTo>
                    <a:pt x="11581" y="6368"/>
                  </a:lnTo>
                  <a:lnTo>
                    <a:pt x="12050" y="3709"/>
                  </a:lnTo>
                  <a:close/>
                </a:path>
              </a:pathLst>
            </a:custGeom>
            <a:gradFill rotWithShape="1">
              <a:gsLst>
                <a:gs pos="0">
                  <a:srgbClr val="000076"/>
                </a:gs>
                <a:gs pos="50000">
                  <a:srgbClr val="0000FF"/>
                </a:gs>
                <a:gs pos="100000">
                  <a:srgbClr val="000076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 userDrawn="1"/>
        </p:nvSpPr>
        <p:spPr bwMode="auto">
          <a:xfrm>
            <a:off x="282575" y="1000125"/>
            <a:ext cx="8504238" cy="0"/>
          </a:xfrm>
          <a:prstGeom prst="line">
            <a:avLst/>
          </a:prstGeom>
          <a:noFill/>
          <a:ln w="38100" cmpd="dbl">
            <a:solidFill>
              <a:srgbClr val="B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6" descr="LAB_symbol"/>
          <p:cNvPicPr>
            <a:picLocks noChangeAspect="1" noChangeArrowheads="1"/>
          </p:cNvPicPr>
          <p:nvPr userDrawn="1"/>
        </p:nvPicPr>
        <p:blipFill>
          <a:blip r:embed="rId2" cstate="print"/>
          <a:srcRect r="25069"/>
          <a:stretch>
            <a:fillRect/>
          </a:stretch>
        </p:blipFill>
        <p:spPr bwMode="auto">
          <a:xfrm>
            <a:off x="23813" y="5975350"/>
            <a:ext cx="10255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CBA06_1"/>
          <p:cNvPicPr>
            <a:picLocks noChangeAspect="1" noChangeArrowheads="1" noCrop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63500"/>
            <a:ext cx="13303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357188" y="1285875"/>
            <a:ext cx="8429625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제목 6"/>
          <p:cNvSpPr>
            <a:spLocks noGrp="1"/>
          </p:cNvSpPr>
          <p:nvPr>
            <p:ph type="title"/>
          </p:nvPr>
        </p:nvSpPr>
        <p:spPr>
          <a:xfrm>
            <a:off x="889248" y="260648"/>
            <a:ext cx="7787208" cy="562074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4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10" Type="http://schemas.openxmlformats.org/officeDocument/2006/relationships/image" Target="../media/image20.png"/><Relationship Id="rId4" Type="http://schemas.openxmlformats.org/officeDocument/2006/relationships/image" Target="../media/image170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6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customXml" Target="../ink/ink14.xml"/><Relationship Id="rId4" Type="http://schemas.openxmlformats.org/officeDocument/2006/relationships/image" Target="../media/image3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customXml" Target="../ink/ink17.xml"/><Relationship Id="rId4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customXml" Target="../ink/ink20.xml"/><Relationship Id="rId4" Type="http://schemas.openxmlformats.org/officeDocument/2006/relationships/image" Target="../media/image49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3779912" y="3734668"/>
            <a:ext cx="5245323" cy="7143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lang="en-US" altLang="ko-KR" sz="1800" b="1">
                <a:latin typeface="+mj-ea"/>
              </a:rPr>
              <a:t>OpenCV-Python</a:t>
            </a:r>
            <a:r>
              <a:rPr lang="ko-KR" altLang="en-US" sz="1800" b="1">
                <a:latin typeface="+mj-ea"/>
              </a:rPr>
              <a:t>으로 배우는 영상 처리 및 응용</a:t>
            </a:r>
            <a:br>
              <a:rPr lang="en-US" altLang="ko-KR" sz="1800" b="1">
                <a:latin typeface="+mj-ea"/>
              </a:rPr>
            </a:br>
            <a:r>
              <a:rPr lang="en-US" altLang="ko-KR" sz="1800" b="1">
                <a:latin typeface="+mj-ea"/>
              </a:rPr>
              <a:t>7</a:t>
            </a:r>
            <a:r>
              <a:rPr lang="ko-KR" altLang="en-US" sz="1800" b="1">
                <a:latin typeface="+mj-ea"/>
              </a:rPr>
              <a:t>장 영역 처리</a:t>
            </a:r>
            <a:endParaRPr lang="en-US" altLang="ko-KR" sz="1800" b="1">
              <a:latin typeface="+mj-ea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238625" y="4449043"/>
            <a:ext cx="4762500" cy="492125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altLang="ko-KR" sz="1600"/>
              <a:t>Vision System Lab, </a:t>
            </a:r>
            <a:r>
              <a:rPr lang="en-US" altLang="ko-KR" sz="1600" err="1"/>
              <a:t>Gyumin</a:t>
            </a:r>
            <a:r>
              <a:rPr lang="ko-KR" altLang="en-US" sz="1600"/>
              <a:t> </a:t>
            </a:r>
            <a:r>
              <a:rPr lang="en-US" altLang="ko-KR" sz="1600"/>
              <a:t>Park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altLang="ko-KR" sz="1600"/>
              <a:t>yywnnaa@gmail.com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3B4D099-3C21-B444-72FC-3EADF703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7.1.2 </a:t>
            </a:r>
            <a:r>
              <a:rPr lang="ko-KR" altLang="en-US"/>
              <a:t>블러링 </a:t>
            </a:r>
            <a:r>
              <a:rPr lang="en-US" altLang="ko-KR"/>
              <a:t>blurring</a:t>
            </a:r>
            <a:endParaRPr lang="ko-KR" altLang="en-US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19583B-F651-E297-A905-D8FE205F9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" y="1772816"/>
            <a:ext cx="9144000" cy="38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9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C095B4-ED4B-737B-EABD-88330CCC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7.1.2 </a:t>
            </a:r>
            <a:r>
              <a:rPr lang="ko-KR" altLang="en-US"/>
              <a:t>블러링 </a:t>
            </a:r>
            <a:r>
              <a:rPr lang="en-US" altLang="ko-KR"/>
              <a:t>blurring</a:t>
            </a:r>
            <a:endParaRPr lang="ko-KR" altLang="en-US"/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95604A7-C869-D059-9F7D-CB8779752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0" y="1009910"/>
            <a:ext cx="8516180" cy="58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D0520E2-3CBA-8B6B-EDD9-2A44E7CB2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5275F3-24F3-4EE7-0EA4-9F457E73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7.1.2 </a:t>
            </a:r>
            <a:r>
              <a:rPr lang="ko-KR" altLang="en-US"/>
              <a:t>블러링 </a:t>
            </a:r>
            <a:r>
              <a:rPr lang="en-US" altLang="ko-KR"/>
              <a:t>blurring</a:t>
            </a:r>
            <a:endParaRPr lang="ko-KR" altLang="en-US"/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85AAD4A-5029-AAC8-45DE-8C02EAA9D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1052736"/>
            <a:ext cx="8624233" cy="56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0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589274-EDDF-0A0E-C9A2-A882F1F0A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962" y="1124744"/>
            <a:ext cx="8429625" cy="5311477"/>
          </a:xfrm>
        </p:spPr>
        <p:txBody>
          <a:bodyPr/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600" kern="100" err="1">
                <a:solidFill>
                  <a:srgbClr val="FF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샤프닝</a:t>
            </a:r>
            <a:r>
              <a:rPr lang="ko-KR" altLang="en-US" sz="1600" kern="100">
                <a:solidFill>
                  <a:srgbClr val="FF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solidFill>
                  <a:srgbClr val="FF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err="1">
                <a:solidFill>
                  <a:srgbClr val="FF0000"/>
                </a:solidFill>
              </a:rPr>
              <a:t>출력화소에서</a:t>
            </a:r>
            <a:r>
              <a:rPr lang="ko-KR" altLang="en-US" sz="1600">
                <a:solidFill>
                  <a:srgbClr val="FF0000"/>
                </a:solidFill>
              </a:rPr>
              <a:t> 이웃 화소끼리 차이를 크게 해서 날카로운 느낌이 나게 만드는 것</a:t>
            </a:r>
            <a:endParaRPr lang="en-US" altLang="ko-KR" sz="2800" kern="100">
              <a:solidFill>
                <a:srgbClr val="FF0000"/>
              </a:solidFill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600" kern="100">
                <a:solidFill>
                  <a:srgbClr val="FF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영상의 세세한 부분 강조</a:t>
            </a:r>
            <a:r>
              <a:rPr lang="en-US" altLang="ko-KR" sz="1600" kern="100">
                <a:solidFill>
                  <a:srgbClr val="FF0000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600" kern="100">
                <a:solidFill>
                  <a:srgbClr val="FF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>
                <a:solidFill>
                  <a:srgbClr val="FF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경계 부분에서 명암 대비 증가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600" kern="100"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600" kern="100"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600" kern="100"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ko-KR" altLang="ko-KR" sz="1600" kern="100"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600" kern="100"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600" kern="100" err="1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샤프닝</a:t>
            </a:r>
            <a:r>
              <a:rPr lang="ko-KR" altLang="en-US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마스크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마스크 원소들의 값 차이가 커지도록 구성</a:t>
            </a:r>
            <a:endParaRPr lang="en-US" altLang="ko-KR" sz="1600" kern="100"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중심계수의 비중을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보다 훨씬 크게 </a:t>
            </a:r>
            <a:r>
              <a:rPr lang="ko-KR" altLang="en-US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구성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입력 영상의 형태를 유지</a:t>
            </a: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주변 계수들과 중심계수의 차이를 크게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err="1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샤프닝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수행</a:t>
            </a: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마스크 전체 원소의 합이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1 : 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입력 영상의 밝기가 출력 영상에서 유지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1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보다 작으면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입력 영상의 밝기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&gt; 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출력 영상의 밝기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1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보다 크면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:    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입력 영상의 밝기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&lt; </a:t>
            </a:r>
            <a:r>
              <a:rPr lang="ko-KR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출력 영상의 밝기</a:t>
            </a:r>
          </a:p>
          <a:p>
            <a:pPr marL="0" indent="0">
              <a:buNone/>
            </a:pPr>
            <a:r>
              <a:rPr lang="en-US" altLang="ko-KR" sz="16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16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전체 합이 </a:t>
            </a:r>
            <a:r>
              <a:rPr lang="en-US" altLang="ko-KR" sz="16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0 </a:t>
            </a:r>
            <a:r>
              <a:rPr lang="en-US" altLang="ko-KR" sz="1600" kern="1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sz="16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출력 영상이 검은색</a:t>
            </a:r>
            <a:endParaRPr lang="ko-KR" altLang="en-US" sz="2800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AC2B2D-6FD5-70C3-4144-AFCF7576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7.1.3 </a:t>
            </a:r>
            <a:r>
              <a:rPr lang="ko-KR" altLang="en-US" err="1"/>
              <a:t>샤프닝</a:t>
            </a:r>
            <a:endParaRPr lang="ko-KR" altLang="en-US"/>
          </a:p>
        </p:txBody>
      </p:sp>
      <p:pic>
        <p:nvPicPr>
          <p:cNvPr id="6" name="그림 5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B90AA115-6A88-4C9C-CC4A-6E458EF2F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6274" b="9031"/>
          <a:stretch/>
        </p:blipFill>
        <p:spPr>
          <a:xfrm>
            <a:off x="539552" y="1916832"/>
            <a:ext cx="744805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CAA6E8-37FB-BD64-A199-22C31826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7.1.3 </a:t>
            </a:r>
            <a:r>
              <a:rPr lang="ko-KR" altLang="en-US"/>
              <a:t>샤프닝</a:t>
            </a: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113DDD2-E6E0-A771-7472-360CBC4E2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6" y="1052736"/>
            <a:ext cx="7787208" cy="57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7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87AB7E-8944-B80E-311B-A18949CED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6170A6-5E26-414E-152C-320FCB3E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7.1.3 </a:t>
            </a:r>
            <a:r>
              <a:rPr lang="ko-KR" altLang="en-US"/>
              <a:t>샤프닝</a:t>
            </a:r>
          </a:p>
        </p:txBody>
      </p:sp>
      <p:pic>
        <p:nvPicPr>
          <p:cNvPr id="5" name="그림 4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5CA28C3A-4EF9-652D-12BE-1E124ECF8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9" y="1196752"/>
            <a:ext cx="8615522" cy="51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7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C62BD7-155F-3BD1-19A1-22FF1A1256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+mn-ea"/>
                <a:cs typeface="Times New Roman" panose="02020603050405020304" pitchFamily="18" charset="0"/>
              </a:rPr>
              <a:t>에지 </a:t>
            </a:r>
            <a:endParaRPr lang="en-US" altLang="ko-KR" sz="200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effectLst/>
                <a:latin typeface="+mn-ea"/>
                <a:cs typeface="Times New Roman" panose="02020603050405020304" pitchFamily="18" charset="0"/>
              </a:rPr>
              <a:t>7.2.1 1</a:t>
            </a:r>
            <a:r>
              <a:rPr lang="ko-KR" altLang="ko-KR" sz="2000">
                <a:effectLst/>
                <a:latin typeface="+mn-ea"/>
                <a:cs typeface="Times New Roman" panose="02020603050405020304" pitchFamily="18" charset="0"/>
              </a:rPr>
              <a:t>차 미분 마스크</a:t>
            </a:r>
            <a:endParaRPr lang="en-US" altLang="ko-KR" sz="200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effectLst/>
                <a:latin typeface="+mn-ea"/>
                <a:cs typeface="Times New Roman" panose="02020603050405020304" pitchFamily="18" charset="0"/>
              </a:rPr>
              <a:t>7.2.2 2</a:t>
            </a:r>
            <a:r>
              <a:rPr lang="ko-KR" altLang="ko-KR" sz="2000">
                <a:effectLst/>
                <a:latin typeface="+mn-ea"/>
                <a:cs typeface="Times New Roman" panose="02020603050405020304" pitchFamily="18" charset="0"/>
              </a:rPr>
              <a:t>차 미분 마스크</a:t>
            </a:r>
            <a:endParaRPr lang="en-US" altLang="ko-KR" sz="200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effectLst/>
                <a:latin typeface="+mn-ea"/>
                <a:cs typeface="Times New Roman" panose="02020603050405020304" pitchFamily="18" charset="0"/>
              </a:rPr>
              <a:t>7.2.3 </a:t>
            </a:r>
            <a:r>
              <a:rPr lang="ko-KR" altLang="ko-KR" sz="2000">
                <a:effectLst/>
                <a:latin typeface="+mn-ea"/>
                <a:cs typeface="Times New Roman" panose="02020603050405020304" pitchFamily="18" charset="0"/>
              </a:rPr>
              <a:t>캐니 에지 검출</a:t>
            </a:r>
            <a:endParaRPr lang="ko-KR" altLang="en-US" sz="3600">
              <a:latin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D755B2-408B-F05F-43B7-E4331F11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 </a:t>
            </a:r>
            <a:r>
              <a:rPr lang="ko-KR" altLang="en-US"/>
              <a:t>에지 </a:t>
            </a:r>
            <a:r>
              <a:rPr lang="en-US" altLang="ko-KR"/>
              <a:t>edge </a:t>
            </a:r>
            <a:r>
              <a:rPr lang="ko-KR" altLang="en-US"/>
              <a:t>검출</a:t>
            </a:r>
          </a:p>
        </p:txBody>
      </p:sp>
    </p:spTree>
    <p:extLst>
      <p:ext uri="{BB962C8B-B14F-4D97-AF65-F5344CB8AC3E}">
        <p14:creationId xmlns:p14="http://schemas.microsoft.com/office/powerpoint/2010/main" val="353966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602C95-CE89-DE9D-2FD6-74E025A42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에지는 어떤 물체의 </a:t>
            </a:r>
            <a:r>
              <a:rPr lang="ko-KR" altLang="ko-KR" sz="16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윤곽선 혹은 경계선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의미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윤곽선은 객체에서 크기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모양을 인지할 수 있으며 그 방향성을 탐지할 수 있음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영상처리에서 에지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b="1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화소값이</a:t>
            </a:r>
            <a:r>
              <a:rPr lang="ko-KR" altLang="ko-KR" sz="16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급격하게 변화하는 부분</a:t>
            </a: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화소값이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높은 값에서 낮은 값으로 변하거나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낮은 값에서 높은 값으로 변하는 부분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에지 검출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에지에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해당하는 화소들을 찾는 과정</a:t>
            </a:r>
          </a:p>
          <a:p>
            <a:pPr marL="0" indent="0" algn="just" latinLnBrk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간단한 방법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: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이웃하는 화소의 차분을 이용하여 그 차분이 특정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임계값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이상인 곳을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에지로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지정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16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sz="16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마스크를 이용하여 </a:t>
            </a:r>
            <a:r>
              <a:rPr lang="ko-KR" altLang="en-US" sz="160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에지를</a:t>
            </a:r>
            <a:r>
              <a:rPr lang="ko-KR" altLang="en-US" sz="16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계산하는 방법 </a:t>
            </a:r>
            <a:endParaRPr lang="en-US" altLang="ko-KR" sz="160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16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  : 1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 미분 마스크나 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 미분 마스크를 사용하여 회선을 수행</a:t>
            </a:r>
            <a:endParaRPr lang="ko-KR" altLang="en-US" sz="28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1FB0ED-9B49-48CB-A984-A9E27DA2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 </a:t>
            </a:r>
            <a:r>
              <a:rPr lang="ko-KR" altLang="en-US"/>
              <a:t>에지 </a:t>
            </a:r>
            <a:r>
              <a:rPr lang="en-US" altLang="ko-KR"/>
              <a:t>edge </a:t>
            </a:r>
            <a:r>
              <a:rPr lang="ko-KR" altLang="en-US"/>
              <a:t>검출</a:t>
            </a:r>
          </a:p>
        </p:txBody>
      </p:sp>
    </p:spTree>
    <p:extLst>
      <p:ext uri="{BB962C8B-B14F-4D97-AF65-F5344CB8AC3E}">
        <p14:creationId xmlns:p14="http://schemas.microsoft.com/office/powerpoint/2010/main" val="338016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DFCED0E-CCA1-FA48-204D-C57589A1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 </a:t>
            </a:r>
            <a:r>
              <a:rPr lang="ko-KR" altLang="en-US"/>
              <a:t>에지 </a:t>
            </a:r>
            <a:r>
              <a:rPr lang="en-US" altLang="ko-KR"/>
              <a:t>edge </a:t>
            </a:r>
            <a:r>
              <a:rPr lang="ko-KR" altLang="en-US"/>
              <a:t>검출</a:t>
            </a:r>
          </a:p>
        </p:txBody>
      </p:sp>
      <p:pic>
        <p:nvPicPr>
          <p:cNvPr id="5" name="그림 4" descr="텍스트, 스크린샷, 도표, 엑스레이 필름이(가) 표시된 사진&#10;&#10;자동 생성된 설명">
            <a:extLst>
              <a:ext uri="{FF2B5EF4-FFF2-40B4-BE49-F238E27FC236}">
                <a16:creationId xmlns:a16="http://schemas.microsoft.com/office/drawing/2014/main" id="{2D08237F-0364-B196-F36F-2D6DB33EF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" y="1124744"/>
            <a:ext cx="8591895" cy="4464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6CAAFD-96AB-2859-0380-7F12AF8C25DC}"/>
              </a:ext>
            </a:extLst>
          </p:cNvPr>
          <p:cNvSpPr txBox="1"/>
          <p:nvPr/>
        </p:nvSpPr>
        <p:spPr>
          <a:xfrm>
            <a:off x="971600" y="4869160"/>
            <a:ext cx="4643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영상의 특정 지점에서 가로로 </a:t>
            </a:r>
            <a:r>
              <a:rPr lang="en-US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50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화소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FEEAE-C3B8-8A2A-8932-E72CF152FF21}"/>
              </a:ext>
            </a:extLst>
          </p:cNvPr>
          <p:cNvSpPr txBox="1"/>
          <p:nvPr/>
        </p:nvSpPr>
        <p:spPr>
          <a:xfrm>
            <a:off x="4860032" y="3248776"/>
            <a:ext cx="5849344" cy="97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ko-KR" altLang="ko-KR" sz="14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원으로 표시한 부분들</a:t>
            </a:r>
          </a:p>
          <a:p>
            <a:pPr algn="just" latinLnBrk="1">
              <a:spcAft>
                <a:spcPts val="800"/>
              </a:spcAft>
            </a:pPr>
            <a:r>
              <a:rPr lang="ko-KR" altLang="ko-KR" sz="1400" b="1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화소값이</a:t>
            </a:r>
            <a:r>
              <a:rPr lang="ko-KR" altLang="ko-KR" sz="14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급격하게 변하여 그래프가 꺾이는 부분</a:t>
            </a:r>
          </a:p>
          <a:p>
            <a:r>
              <a:rPr lang="ko-KR" altLang="ko-KR" sz="14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영상에서 모서리나 윤곽선 혹은 경계 부분</a:t>
            </a:r>
            <a:endParaRPr lang="ko-KR" altLang="en-US" sz="1400" b="1"/>
          </a:p>
        </p:txBody>
      </p:sp>
      <p:pic>
        <p:nvPicPr>
          <p:cNvPr id="10" name="그림 9" descr="텍스트, 스크린샷, 도표, 엑스레이 필름이(가) 표시된 사진&#10;&#10;자동 생성된 설명">
            <a:extLst>
              <a:ext uri="{FF2B5EF4-FFF2-40B4-BE49-F238E27FC236}">
                <a16:creationId xmlns:a16="http://schemas.microsoft.com/office/drawing/2014/main" id="{2A7F9C7E-1A39-8FC5-1FC1-BBCEBE80E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62677" r="87428" b="33429"/>
          <a:stretch/>
        </p:blipFill>
        <p:spPr>
          <a:xfrm>
            <a:off x="4569008" y="5600518"/>
            <a:ext cx="4247270" cy="11467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046AA66-9FEA-9E9F-919D-D8683455074A}"/>
                  </a:ext>
                </a:extLst>
              </p14:cNvPr>
              <p14:cNvContentPartPr/>
              <p14:nvPr/>
            </p14:nvContentPartPr>
            <p14:xfrm>
              <a:off x="7086286" y="6037682"/>
              <a:ext cx="195840" cy="248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046AA66-9FEA-9E9F-919D-D868345507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7646" y="6028682"/>
                <a:ext cx="2134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890EDC1-E0D1-808B-D8F0-D84DBF5BB619}"/>
                  </a:ext>
                </a:extLst>
              </p14:cNvPr>
              <p14:cNvContentPartPr/>
              <p14:nvPr/>
            </p14:nvContentPartPr>
            <p14:xfrm>
              <a:off x="6836806" y="1366322"/>
              <a:ext cx="421200" cy="3373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890EDC1-E0D1-808B-D8F0-D84DBF5BB6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8166" y="1357322"/>
                <a:ext cx="4388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B159049-BDE4-E125-1F28-04AD9910B695}"/>
                  </a:ext>
                </a:extLst>
              </p14:cNvPr>
              <p14:cNvContentPartPr/>
              <p14:nvPr/>
            </p14:nvContentPartPr>
            <p14:xfrm>
              <a:off x="7717006" y="1415642"/>
              <a:ext cx="429480" cy="408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B159049-BDE4-E125-1F28-04AD9910B6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8366" y="1406642"/>
                <a:ext cx="4471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C3B0CB3-894E-FEE1-0CA9-4FDC81DCA0B5}"/>
                  </a:ext>
                </a:extLst>
              </p14:cNvPr>
              <p14:cNvContentPartPr/>
              <p14:nvPr/>
            </p14:nvContentPartPr>
            <p14:xfrm>
              <a:off x="7581286" y="5961362"/>
              <a:ext cx="304560" cy="2790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C3B0CB3-894E-FEE1-0CA9-4FDC81DCA0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72646" y="5952722"/>
                <a:ext cx="3222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280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4331F9-4194-72FE-B1C1-D50BFC9C1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980728"/>
            <a:ext cx="8429625" cy="4643438"/>
          </a:xfrm>
        </p:spPr>
        <p:txBody>
          <a:bodyPr/>
          <a:lstStyle/>
          <a:p>
            <a:r>
              <a:rPr lang="ko-KR" altLang="en-US" sz="1800"/>
              <a:t>미분</a:t>
            </a:r>
          </a:p>
          <a:p>
            <a:pPr lvl="1"/>
            <a:r>
              <a:rPr lang="ko-KR" altLang="en-US" sz="1600"/>
              <a:t>함수의 순간 변화율을 구하는 계산 과정을 의미</a:t>
            </a:r>
          </a:p>
          <a:p>
            <a:pPr lvl="1"/>
            <a:r>
              <a:rPr lang="ko-KR" altLang="en-US" sz="1600"/>
              <a:t>에지가 화소의 밝기가 급격히 변하는 부분이기 때문에 함수의 변화율을 취하는 미분 연산을 이용해서 에지 검출 가능</a:t>
            </a:r>
            <a:endParaRPr lang="en-US" altLang="ko-KR" sz="1600"/>
          </a:p>
          <a:p>
            <a:pPr lvl="1"/>
            <a:endParaRPr lang="ko-KR" altLang="en-US" sz="1600"/>
          </a:p>
          <a:p>
            <a:r>
              <a:rPr lang="ko-KR" altLang="en-US" sz="1800"/>
              <a:t>밝기의 변화율을 검출하는 방법</a:t>
            </a:r>
          </a:p>
          <a:p>
            <a:pPr lvl="1"/>
            <a:r>
              <a:rPr lang="ko-KR" altLang="en-US" sz="1600"/>
              <a:t>밝기에 대한 기울기</a:t>
            </a:r>
            <a:r>
              <a:rPr lang="en-US" altLang="ko-KR" sz="1600"/>
              <a:t>(gradient)</a:t>
            </a:r>
            <a:r>
              <a:rPr lang="ko-KR" altLang="en-US" sz="1600"/>
              <a:t>를 계산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7AD755-7BFF-F795-AB31-76D91F4E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</a:t>
            </a:r>
          </a:p>
        </p:txBody>
      </p:sp>
      <p:pic>
        <p:nvPicPr>
          <p:cNvPr id="5" name="그림 4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116E3371-B7BE-690B-23E2-FDA078F5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49" y="3212976"/>
            <a:ext cx="7427168" cy="277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66289-F474-9B4B-3FD3-1E0E958EB1E5}"/>
              </a:ext>
            </a:extLst>
          </p:cNvPr>
          <p:cNvSpPr txBox="1"/>
          <p:nvPr/>
        </p:nvSpPr>
        <p:spPr>
          <a:xfrm>
            <a:off x="726625" y="3096344"/>
            <a:ext cx="4262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차원 공간상의 </a:t>
            </a:r>
            <a:endParaRPr lang="en-US" altLang="ko-KR" sz="14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한 화소에서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95D6B-09CD-6F6C-1A08-D8A2D94BAB80}"/>
              </a:ext>
            </a:extLst>
          </p:cNvPr>
          <p:cNvSpPr txBox="1"/>
          <p:nvPr/>
        </p:nvSpPr>
        <p:spPr>
          <a:xfrm>
            <a:off x="3503418" y="3000772"/>
            <a:ext cx="4707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수평 방향과 수직 방향으로 각각 미분</a:t>
            </a:r>
            <a:r>
              <a:rPr lang="en-US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편미분</a:t>
            </a:r>
            <a:r>
              <a:rPr lang="en-US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99E95-9E5C-654A-90A7-9A10FC87E9AD}"/>
              </a:ext>
            </a:extLst>
          </p:cNvPr>
          <p:cNvSpPr txBox="1"/>
          <p:nvPr/>
        </p:nvSpPr>
        <p:spPr>
          <a:xfrm>
            <a:off x="4216224" y="3810082"/>
            <a:ext cx="4262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각 방향의 </a:t>
            </a:r>
            <a:r>
              <a:rPr lang="ko-KR" altLang="ko-KR" sz="140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편미분을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4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한 화소 단위</a:t>
            </a:r>
            <a:r>
              <a:rPr lang="en-US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(dx=1, </a:t>
            </a:r>
            <a:r>
              <a:rPr lang="en-US" altLang="ko-KR" sz="140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dy</a:t>
            </a:r>
            <a:r>
              <a:rPr lang="en-US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=1)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차분으로 근사</a:t>
            </a:r>
            <a:endParaRPr lang="ko-KR" alt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59FAA-6B22-3E20-1F96-EB7F897BB63A}"/>
              </a:ext>
            </a:extLst>
          </p:cNvPr>
          <p:cNvSpPr txBox="1"/>
          <p:nvPr/>
        </p:nvSpPr>
        <p:spPr>
          <a:xfrm>
            <a:off x="4216224" y="5000862"/>
            <a:ext cx="6066308" cy="388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50000"/>
              </a:lnSpc>
              <a:spcAft>
                <a:spcPts val="800"/>
              </a:spcAft>
            </a:pPr>
            <a:r>
              <a:rPr lang="ko-KR" altLang="ko-KR" sz="12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방향의 차분을 이용해서 기울기의 크기 계산</a:t>
            </a:r>
          </a:p>
          <a:p>
            <a:pPr>
              <a:lnSpc>
                <a:spcPct val="50000"/>
              </a:lnSpc>
            </a:pPr>
            <a:r>
              <a:rPr lang="ko-KR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크기</a:t>
            </a:r>
            <a:r>
              <a:rPr lang="en-US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(magnitude)</a:t>
            </a:r>
            <a:r>
              <a:rPr lang="ko-KR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에지의 강도가 됨</a:t>
            </a:r>
            <a:endParaRPr lang="ko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D796ED-716A-9A11-A767-851F9065FD85}"/>
              </a:ext>
            </a:extLst>
          </p:cNvPr>
          <p:cNvSpPr txBox="1"/>
          <p:nvPr/>
        </p:nvSpPr>
        <p:spPr>
          <a:xfrm>
            <a:off x="798684" y="5918683"/>
            <a:ext cx="6835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200" b="1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역탄젠트</a:t>
            </a:r>
            <a:r>
              <a:rPr lang="en-US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(arctan) </a:t>
            </a:r>
            <a:r>
              <a:rPr lang="ko-KR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함수에 가로 방향과 세로 방향 차분을 적용하여 에지의 방향 계산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05740-1914-ED84-6F28-6752471E2C6D}"/>
              </a:ext>
            </a:extLst>
          </p:cNvPr>
          <p:cNvSpPr txBox="1"/>
          <p:nvPr/>
        </p:nvSpPr>
        <p:spPr>
          <a:xfrm>
            <a:off x="889248" y="6106119"/>
            <a:ext cx="71749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에지의 방향은 보통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-π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π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또는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0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에서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180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도 범위로 표현</a:t>
            </a:r>
            <a:r>
              <a:rPr lang="ko-KR" altLang="en-US" sz="1200">
                <a:solidFill>
                  <a:srgbClr val="374151"/>
                </a:solidFill>
                <a:latin typeface="+mn-ea"/>
                <a:ea typeface="+mn-ea"/>
              </a:rPr>
              <a:t>됨</a:t>
            </a:r>
            <a:endParaRPr lang="en-US" altLang="ko-KR" sz="1200">
              <a:solidFill>
                <a:srgbClr val="374151"/>
              </a:solidFill>
              <a:latin typeface="+mn-ea"/>
              <a:ea typeface="+mn-ea"/>
            </a:endParaRPr>
          </a:p>
          <a:p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이 방향 정보는 에지가 수평인지 수직인지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또는 그 중간인지를 알려주는데 사용됨</a:t>
            </a:r>
            <a:endParaRPr lang="en-US" altLang="ko-KR" sz="1200" b="0" i="0">
              <a:solidFill>
                <a:srgbClr val="374151"/>
              </a:solidFill>
              <a:effectLst/>
              <a:latin typeface="+mn-ea"/>
              <a:ea typeface="+mn-ea"/>
            </a:endParaRPr>
          </a:p>
          <a:p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예를 들어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수평 에지의 경우 역탄젠트 값은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0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이 되며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, </a:t>
            </a:r>
          </a:p>
          <a:p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수직 에지의 경우 역탄젠트 값은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±π/2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에 가까워짐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31D9AE-CF02-DE6F-E51A-253CAD808EDA}"/>
              </a:ext>
            </a:extLst>
          </p:cNvPr>
          <p:cNvSpPr txBox="1"/>
          <p:nvPr/>
        </p:nvSpPr>
        <p:spPr>
          <a:xfrm>
            <a:off x="4427984" y="3293421"/>
            <a:ext cx="5213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i="1">
                <a:solidFill>
                  <a:srgbClr val="374151"/>
                </a:solidFill>
                <a:effectLst/>
                <a:latin typeface="KaTeX_Math"/>
                <a:ea typeface="맑은 고딕" panose="020B0503020000020004" pitchFamily="50" charset="-127"/>
                <a:cs typeface="Times New Roman" panose="02020603050405020304" pitchFamily="18" charset="0"/>
              </a:rPr>
              <a:t>G</a:t>
            </a:r>
            <a:r>
              <a:rPr lang="ko-KR" altLang="ko-KR" sz="1400" i="1">
                <a:effectLst/>
              </a:rPr>
              <a:t>y</a:t>
            </a:r>
            <a:r>
              <a:rPr lang="ko-KR" altLang="ko-KR" sz="1400">
                <a:effectLst/>
              </a:rPr>
              <a:t>는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현재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좌표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en-US" altLang="ko-KR" sz="140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(</a:t>
            </a:r>
            <a:r>
              <a:rPr lang="en-US" altLang="ko-KR" sz="1400" i="1">
                <a:solidFill>
                  <a:srgbClr val="374151"/>
                </a:solidFill>
                <a:effectLst/>
                <a:latin typeface="KaTeX_Math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en-US" altLang="ko-KR" sz="140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,</a:t>
            </a:r>
            <a:r>
              <a:rPr lang="en-US" altLang="ko-KR" sz="1400" i="1">
                <a:solidFill>
                  <a:srgbClr val="374151"/>
                </a:solidFill>
                <a:effectLst/>
                <a:latin typeface="KaTeX_Math"/>
                <a:ea typeface="맑은 고딕" panose="020B0503020000020004" pitchFamily="50" charset="-127"/>
                <a:cs typeface="Times New Roman" panose="02020603050405020304" pitchFamily="18" charset="0"/>
              </a:rPr>
              <a:t>y</a:t>
            </a:r>
            <a:r>
              <a:rPr lang="en-US" altLang="ko-KR" sz="140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)</a:t>
            </a:r>
            <a:r>
              <a:rPr lang="ko-KR" altLang="ko-KR" sz="1400">
                <a:effectLst/>
              </a:rPr>
              <a:t>에서의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함수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값과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그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다음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수직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방향의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endParaRPr lang="en-US" altLang="ko-KR" sz="1400">
              <a:solidFill>
                <a:srgbClr val="374151"/>
              </a:solidFill>
              <a:effectLst/>
              <a:ea typeface="Segoe UI" panose="020B0502040204020203" pitchFamily="34" charset="0"/>
            </a:endParaRPr>
          </a:p>
          <a:p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좌표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en-US" altLang="ko-KR" sz="140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(</a:t>
            </a:r>
            <a:r>
              <a:rPr lang="en-US" altLang="ko-KR" sz="1400" i="1">
                <a:solidFill>
                  <a:srgbClr val="374151"/>
                </a:solidFill>
                <a:effectLst/>
                <a:latin typeface="KaTeX_Math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en-US" altLang="ko-KR" sz="140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,</a:t>
            </a:r>
            <a:r>
              <a:rPr lang="en-US" altLang="ko-KR" sz="1400" i="1">
                <a:solidFill>
                  <a:srgbClr val="374151"/>
                </a:solidFill>
                <a:effectLst/>
                <a:latin typeface="KaTeX_Math"/>
                <a:ea typeface="맑은 고딕" panose="020B0503020000020004" pitchFamily="50" charset="-127"/>
                <a:cs typeface="Times New Roman" panose="02020603050405020304" pitchFamily="18" charset="0"/>
              </a:rPr>
              <a:t>y</a:t>
            </a:r>
            <a:r>
              <a:rPr lang="en-US" altLang="ko-KR" sz="140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+</a:t>
            </a:r>
            <a:r>
              <a:rPr lang="ko-KR" altLang="ko-KR" sz="1400">
                <a:effectLst/>
              </a:rPr>
              <a:t>1</a:t>
            </a:r>
            <a:r>
              <a:rPr lang="en-US" altLang="ko-KR" sz="140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)</a:t>
            </a:r>
            <a:r>
              <a:rPr lang="ko-KR" altLang="ko-KR" sz="1400">
                <a:effectLst/>
              </a:rPr>
              <a:t>에서의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함수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값과의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차이를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r>
              <a:rPr lang="ko-KR" altLang="ko-KR" sz="140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나타냄</a:t>
            </a:r>
            <a:r>
              <a:rPr lang="ko-KR" altLang="ko-KR" sz="1400">
                <a:solidFill>
                  <a:srgbClr val="374151"/>
                </a:solidFill>
                <a:effectLst/>
                <a:ea typeface="Segoe UI" panose="020B0502040204020203" pitchFamily="34" charset="0"/>
              </a:rPr>
              <a:t> </a:t>
            </a:r>
            <a:endParaRPr lang="en-US" altLang="ko-KR" sz="1400">
              <a:solidFill>
                <a:srgbClr val="374151"/>
              </a:solidFill>
              <a:effectLst/>
              <a:ea typeface="Segoe UI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49DC824B-F8D5-995D-6391-B816D4B560B1}"/>
                  </a:ext>
                </a:extLst>
              </p14:cNvPr>
              <p14:cNvContentPartPr/>
              <p14:nvPr/>
            </p14:nvContentPartPr>
            <p14:xfrm>
              <a:off x="4419743" y="3304562"/>
              <a:ext cx="248760" cy="4572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49DC824B-F8D5-995D-6391-B816D4B560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0743" y="3295562"/>
                <a:ext cx="266400" cy="47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70CB8276-A066-CE0D-EF4C-104201668988}"/>
              </a:ext>
            </a:extLst>
          </p:cNvPr>
          <p:cNvGrpSpPr/>
          <p:nvPr/>
        </p:nvGrpSpPr>
        <p:grpSpPr>
          <a:xfrm>
            <a:off x="6021743" y="3254522"/>
            <a:ext cx="3022560" cy="1666440"/>
            <a:chOff x="6021743" y="3254522"/>
            <a:chExt cx="3022560" cy="16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2584052-3749-496D-F838-E0526F67FF78}"/>
                    </a:ext>
                  </a:extLst>
                </p14:cNvPr>
                <p14:cNvContentPartPr/>
                <p14:nvPr/>
              </p14:nvContentPartPr>
              <p14:xfrm>
                <a:off x="6077903" y="3657362"/>
                <a:ext cx="2480400" cy="1242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2584052-3749-496D-F838-E0526F67FF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9263" y="3648362"/>
                  <a:ext cx="2498040" cy="12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17B943C-ECBB-0E2C-8676-6BF8A470233E}"/>
                    </a:ext>
                  </a:extLst>
                </p14:cNvPr>
                <p14:cNvContentPartPr/>
                <p14:nvPr/>
              </p14:nvContentPartPr>
              <p14:xfrm>
                <a:off x="6021743" y="4806482"/>
                <a:ext cx="87480" cy="1144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17B943C-ECBB-0E2C-8676-6BF8A47023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3103" y="4797482"/>
                  <a:ext cx="105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C706753-3AF3-5BFE-21B7-47111C42C7BE}"/>
                    </a:ext>
                  </a:extLst>
                </p14:cNvPr>
                <p14:cNvContentPartPr/>
                <p14:nvPr/>
              </p14:nvContentPartPr>
              <p14:xfrm>
                <a:off x="8949263" y="3254522"/>
                <a:ext cx="95040" cy="490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C706753-3AF3-5BFE-21B7-47111C42C7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40263" y="3245522"/>
                  <a:ext cx="112680" cy="50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224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7.1 </a:t>
            </a:r>
            <a:r>
              <a:rPr lang="ko-KR" altLang="ko-KR" sz="2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회선 </a:t>
            </a:r>
            <a:r>
              <a:rPr lang="en-US" altLang="ko-KR" sz="2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convolution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7.2 </a:t>
            </a:r>
            <a:r>
              <a:rPr lang="ko-KR" altLang="ko-KR" sz="2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에지</a:t>
            </a:r>
            <a:r>
              <a:rPr lang="en-US" altLang="ko-KR" sz="2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edge </a:t>
            </a:r>
            <a:r>
              <a:rPr lang="ko-KR" altLang="ko-KR" sz="2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검출</a:t>
            </a:r>
            <a:endParaRPr lang="en-US" altLang="ko-KR" sz="24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7.3 </a:t>
            </a:r>
            <a:r>
              <a:rPr lang="ko-KR" altLang="ko-KR" sz="2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기타 필터링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7.4 </a:t>
            </a:r>
            <a:r>
              <a:rPr lang="ko-KR" altLang="ko-KR" sz="240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모폴로지</a:t>
            </a:r>
            <a:r>
              <a:rPr lang="en-US" altLang="ko-KR" sz="2400">
                <a:ea typeface="맑은 고딕" panose="020B0503020000020004" pitchFamily="50" charset="-127"/>
                <a:cs typeface="Times New Roman" panose="02020603050405020304" pitchFamily="18" charset="0"/>
              </a:rPr>
              <a:t> morphology</a:t>
            </a:r>
            <a:endParaRPr lang="ko-KR" altLang="en-US" sz="4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</a:t>
            </a:r>
            <a:r>
              <a:rPr lang="ko-KR" altLang="en-US"/>
              <a:t>장 영역 처리</a:t>
            </a:r>
          </a:p>
        </p:txBody>
      </p:sp>
    </p:spTree>
    <p:extLst>
      <p:ext uri="{BB962C8B-B14F-4D97-AF65-F5344CB8AC3E}">
        <p14:creationId xmlns:p14="http://schemas.microsoft.com/office/powerpoint/2010/main" val="2013957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DCC56F2-FEE9-943F-C3CB-9FB3F9B5A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07281"/>
            <a:ext cx="8429625" cy="4643438"/>
          </a:xfrm>
        </p:spPr>
        <p:txBody>
          <a:bodyPr/>
          <a:lstStyle/>
          <a:p>
            <a:pPr mar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미분 마스크로 회선을 수행하면 </a:t>
            </a:r>
            <a:r>
              <a:rPr lang="ko-KR" altLang="ko-KR" sz="18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에지를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검출할 수 있음 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미분 마스크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회선의 수식을 이용해서 화소간 차분을 계산할 수 있도록 마스크의 원소를 구성</a:t>
            </a:r>
          </a:p>
          <a:p>
            <a:pPr mar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 계수의 합은 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되어야 함</a:t>
            </a: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대표적으로 로버츠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프리윗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소벨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등이 있음</a:t>
            </a: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C1FE75-4265-AA46-E5F9-F83D6BA9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</a:t>
            </a:r>
          </a:p>
        </p:txBody>
      </p:sp>
    </p:spTree>
    <p:extLst>
      <p:ext uri="{BB962C8B-B14F-4D97-AF65-F5344CB8AC3E}">
        <p14:creationId xmlns:p14="http://schemas.microsoft.com/office/powerpoint/2010/main" val="376789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DCC56F2-FEE9-943F-C3CB-9FB3F9B5A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07281"/>
            <a:ext cx="8429625" cy="4643438"/>
          </a:xfrm>
        </p:spPr>
        <p:txBody>
          <a:bodyPr/>
          <a:lstStyle/>
          <a:p>
            <a:pPr marL="0" lv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로버츠</a:t>
            </a:r>
            <a:r>
              <a:rPr lang="ko-KR" altLang="en-US" sz="18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마스크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대각선 방향으로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배치</a:t>
            </a: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나머지 원소의 값이 모두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이어서 계산이 단순함</a:t>
            </a: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번만 차분을 계산하기 때문에 차분의 크기가 작음</a:t>
            </a: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경계가 확실한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에지만을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잡음에 매우 민감</a:t>
            </a:r>
            <a:endParaRPr lang="en-US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ko-KR" altLang="en-US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대각방향 마스크 </a:t>
            </a: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                      </a:t>
            </a:r>
            <a:r>
              <a:rPr lang="ko-KR" altLang="en-US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대각방향 마스크 </a:t>
            </a: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   3X3 </a:t>
            </a: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크기의 로버츠 마스크</a:t>
            </a: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C1FE75-4265-AA46-E5F9-F83D6BA9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 </a:t>
            </a:r>
            <a:r>
              <a:rPr lang="ko-KR" altLang="en-US"/>
              <a:t>로버츠 마스크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DF7B433-A2ED-0B4B-8290-D221C05BA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2265"/>
              </p:ext>
            </p:extLst>
          </p:nvPr>
        </p:nvGraphicFramePr>
        <p:xfrm>
          <a:off x="1926292" y="3237646"/>
          <a:ext cx="1656183" cy="147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948192815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1371939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1903029098"/>
                    </a:ext>
                  </a:extLst>
                </a:gridCol>
              </a:tblGrid>
              <a:tr h="49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072"/>
                  </a:ext>
                </a:extLst>
              </a:tr>
              <a:tr h="493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024710"/>
                  </a:ext>
                </a:extLst>
              </a:tr>
              <a:tr h="493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328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976B62F-C84A-577D-D76D-36BFB82C7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18571"/>
              </p:ext>
            </p:extLst>
          </p:nvPr>
        </p:nvGraphicFramePr>
        <p:xfrm>
          <a:off x="4733435" y="3293910"/>
          <a:ext cx="1656183" cy="147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948192815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1371939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1903029098"/>
                    </a:ext>
                  </a:extLst>
                </a:gridCol>
              </a:tblGrid>
              <a:tr h="49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072"/>
                  </a:ext>
                </a:extLst>
              </a:tr>
              <a:tr h="493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024710"/>
                  </a:ext>
                </a:extLst>
              </a:tr>
              <a:tr h="493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32865"/>
                  </a:ext>
                </a:extLst>
              </a:tr>
            </a:tbl>
          </a:graphicData>
        </a:graphic>
      </p:graphicFrame>
      <p:pic>
        <p:nvPicPr>
          <p:cNvPr id="7" name="그림 6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B5520558-B6C4-EF7B-6E09-74C1F2403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19694" r="88946" b="54914"/>
          <a:stretch/>
        </p:blipFill>
        <p:spPr>
          <a:xfrm>
            <a:off x="968148" y="3613766"/>
            <a:ext cx="869604" cy="839678"/>
          </a:xfrm>
          <a:prstGeom prst="rect">
            <a:avLst/>
          </a:prstGeom>
        </p:spPr>
      </p:pic>
      <p:pic>
        <p:nvPicPr>
          <p:cNvPr id="9" name="그림 8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05B418A8-414A-FA82-6842-BA17612C7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4" t="23931" r="29449" b="61172"/>
          <a:stretch/>
        </p:blipFill>
        <p:spPr>
          <a:xfrm>
            <a:off x="3995936" y="3789040"/>
            <a:ext cx="679828" cy="453218"/>
          </a:xfrm>
          <a:prstGeom prst="rect">
            <a:avLst/>
          </a:prstGeom>
        </p:spPr>
      </p:pic>
      <p:pic>
        <p:nvPicPr>
          <p:cNvPr id="11" name="그림 10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17AE1C72-2511-D8A4-F600-6A5D2F217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7"/>
          <a:stretch/>
        </p:blipFill>
        <p:spPr>
          <a:xfrm>
            <a:off x="755576" y="5379522"/>
            <a:ext cx="6254636" cy="4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78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8A43EF-2409-D4E3-C572-E9ED1E502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1D2D6A-5A13-160C-68C4-3B85A42B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 </a:t>
            </a:r>
            <a:r>
              <a:rPr lang="ko-KR" altLang="en-US"/>
              <a:t>로버츠 마스크</a:t>
            </a:r>
          </a:p>
        </p:txBody>
      </p:sp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F59900A-6E47-E4B7-5917-361167202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906"/>
            <a:ext cx="9144000" cy="42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0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FBE5E8-4F7F-23D3-CD53-DAF6EB5621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05C7CE7-831F-49FE-80FF-BE3B6FFA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 </a:t>
            </a:r>
            <a:r>
              <a:rPr lang="ko-KR" altLang="en-US"/>
              <a:t>로버츠 마스크</a:t>
            </a: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488B521-4290-0155-3C1B-D26890F31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2824"/>
            <a:ext cx="9144000" cy="54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84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9C8011-E383-498F-C62F-72533785E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497DFC-482B-1C1C-A488-EAFF33A3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 </a:t>
            </a:r>
            <a:r>
              <a:rPr lang="ko-KR" altLang="en-US"/>
              <a:t>로버츠 마스크</a:t>
            </a:r>
          </a:p>
        </p:txBody>
      </p:sp>
      <p:pic>
        <p:nvPicPr>
          <p:cNvPr id="5" name="그림 4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694F00E-35A8-8D08-402E-657F0E152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1" y="1052736"/>
            <a:ext cx="8662989" cy="5805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61959-73C5-A5B8-CCBC-8875B10BF7CF}"/>
              </a:ext>
            </a:extLst>
          </p:cNvPr>
          <p:cNvSpPr txBox="1"/>
          <p:nvPr/>
        </p:nvSpPr>
        <p:spPr>
          <a:xfrm>
            <a:off x="755576" y="5435932"/>
            <a:ext cx="464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비교적 에지의 강도가 약함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8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C155C3-D815-7377-FE2A-18276FB66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8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프리윗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</a:t>
            </a:r>
            <a:endParaRPr lang="en-US" altLang="ko-KR" sz="18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로버츠 마스크의 단점을 보완하기 위해 고안</a:t>
            </a:r>
            <a:endParaRPr lang="en-US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로버츠 연산자에 비해 에지의 강도가 강하며 수직과 수평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에지를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동등하게 찾는데 효과적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600"/>
              </a:spcAft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600"/>
              </a:spcAft>
              <a:buNone/>
            </a:pP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</a:t>
            </a:r>
            <a:r>
              <a:rPr lang="ko-KR" altLang="en-US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수직 마스크                     수평 마스크</a:t>
            </a: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6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6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600"/>
              </a:spcAft>
              <a:buNone/>
            </a:pP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     3X3 </a:t>
            </a: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크기의 </a:t>
            </a:r>
            <a:r>
              <a:rPr lang="ko-KR" altLang="en-US" sz="14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프리윗</a:t>
            </a: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마스크</a:t>
            </a: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600"/>
              </a:spcAft>
              <a:buNone/>
            </a:pPr>
            <a:endParaRPr lang="ko-KR" altLang="ko-KR" sz="105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000"/>
              <a:t>수직 마스크 </a:t>
            </a:r>
            <a:r>
              <a:rPr lang="en-US" altLang="ko-KR" sz="2000"/>
              <a:t>- </a:t>
            </a:r>
            <a:r>
              <a:rPr lang="ko-KR" altLang="en-US" sz="2000"/>
              <a:t>원소의 배치가 수직 방향으로 구성</a:t>
            </a:r>
            <a:r>
              <a:rPr lang="en-US" altLang="ko-KR" sz="2000"/>
              <a:t>, </a:t>
            </a:r>
            <a:r>
              <a:rPr lang="ko-KR" altLang="en-US" sz="2000"/>
              <a:t>에지의 방향도 수직</a:t>
            </a:r>
          </a:p>
          <a:p>
            <a:r>
              <a:rPr lang="ko-KR" altLang="en-US" sz="2000"/>
              <a:t>수평 마스크 </a:t>
            </a:r>
            <a:r>
              <a:rPr lang="en-US" altLang="ko-KR" sz="2000"/>
              <a:t>- </a:t>
            </a:r>
            <a:r>
              <a:rPr lang="ko-KR" altLang="en-US" sz="2000"/>
              <a:t>원소의 배치가 수평 방향으로 구성</a:t>
            </a:r>
            <a:r>
              <a:rPr lang="en-US" altLang="ko-KR" sz="2000"/>
              <a:t>, </a:t>
            </a:r>
            <a:r>
              <a:rPr lang="ko-KR" altLang="en-US" sz="2000"/>
              <a:t>에지의 방향도 수평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3F68F3-D473-4D97-3FBD-5BF97C23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</a:t>
            </a:r>
            <a:r>
              <a:rPr lang="ko-KR" altLang="en-US"/>
              <a:t> 프리윗 마스크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F70068-BC31-B043-E8EC-C01166E78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532842"/>
            <a:ext cx="1296144" cy="12529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416A12-0EFF-1A11-E1AF-DF53535C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532842"/>
            <a:ext cx="1296144" cy="1252940"/>
          </a:xfrm>
          <a:prstGeom prst="rect">
            <a:avLst/>
          </a:prstGeom>
        </p:spPr>
      </p:pic>
      <p:pic>
        <p:nvPicPr>
          <p:cNvPr id="4" name="그림 3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AD276B12-787E-FF2E-3698-45EB388A4A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19694" r="88946" b="54914"/>
          <a:stretch/>
        </p:blipFill>
        <p:spPr>
          <a:xfrm>
            <a:off x="1513663" y="2849100"/>
            <a:ext cx="860091" cy="830492"/>
          </a:xfrm>
          <a:prstGeom prst="rect">
            <a:avLst/>
          </a:prstGeom>
        </p:spPr>
      </p:pic>
      <p:pic>
        <p:nvPicPr>
          <p:cNvPr id="9" name="그림 8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4DB327D1-B549-23F8-7534-C4DBC49C48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4" t="23931" r="29449" b="61172"/>
          <a:stretch/>
        </p:blipFill>
        <p:spPr>
          <a:xfrm>
            <a:off x="3784330" y="2928722"/>
            <a:ext cx="736114" cy="490742"/>
          </a:xfrm>
          <a:prstGeom prst="rect">
            <a:avLst/>
          </a:prstGeom>
        </p:spPr>
      </p:pic>
      <p:pic>
        <p:nvPicPr>
          <p:cNvPr id="12" name="그림 11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C5F3F105-2892-ACC8-6014-E3402D428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7"/>
          <a:stretch/>
        </p:blipFill>
        <p:spPr>
          <a:xfrm>
            <a:off x="889248" y="4398072"/>
            <a:ext cx="6254636" cy="4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46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4B83B3-56D0-8032-499B-DBE22B1381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804602-2EDF-A0A4-4FF0-227DFC13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</a:t>
            </a:r>
            <a:r>
              <a:rPr lang="ko-KR" altLang="en-US"/>
              <a:t> 프리윗 마스크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231BA-A2C4-AF68-D751-7519326C1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75"/>
            <a:ext cx="9144000" cy="47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F10FC13-6031-726F-AE31-A0E3EFC1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</a:t>
            </a:r>
            <a:r>
              <a:rPr lang="ko-KR" altLang="en-US"/>
              <a:t> 프리윗 마스크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2EB6A-A5B7-90D7-4E03-D05F8CBE9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0" y="1158529"/>
            <a:ext cx="7976620" cy="56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74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E5A3CC5-C3D1-C19F-5536-9B70FDBBA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3EA169B-5FFF-4573-190E-0F627129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</a:t>
            </a:r>
            <a:r>
              <a:rPr lang="ko-KR" altLang="en-US"/>
              <a:t> 프리윗 마스크</a:t>
            </a:r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CFF7066-1016-BED4-B236-50DE82314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" y="1052736"/>
            <a:ext cx="8676456" cy="572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CAF77B-086E-D5D4-93DA-21A8822BDF23}"/>
              </a:ext>
            </a:extLst>
          </p:cNvPr>
          <p:cNvSpPr txBox="1"/>
          <p:nvPr/>
        </p:nvSpPr>
        <p:spPr>
          <a:xfrm>
            <a:off x="683568" y="6027965"/>
            <a:ext cx="4643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전반적으로 대각선 방향보다는 </a:t>
            </a:r>
            <a:endParaRPr lang="en-US" altLang="ko-KR" sz="18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수직과 수평 방향의 에지를 잘 검출함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69533-904C-80E9-D028-5310D7424126}"/>
              </a:ext>
            </a:extLst>
          </p:cNvPr>
          <p:cNvSpPr txBox="1"/>
          <p:nvPr/>
        </p:nvSpPr>
        <p:spPr>
          <a:xfrm>
            <a:off x="5076056" y="1484784"/>
            <a:ext cx="464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선명한 에지가 검출됨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63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733052-F579-413A-D72D-84005E1287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algn="just" latinLnBrk="1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ko-KR" sz="18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소벨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수직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수평 방향의 에지 잘 추출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중심계수의 차분 비중을 높였기 </a:t>
            </a:r>
            <a:r>
              <a:rPr lang="ko-KR" altLang="en-US" sz="1600">
                <a:ea typeface="맑은 고딕" panose="020B0503020000020004" pitchFamily="50" charset="-127"/>
                <a:cs typeface="Times New Roman" panose="02020603050405020304" pitchFamily="18" charset="0"/>
              </a:rPr>
              <a:t>때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문에 대각선 방향의 에지 잘 검출됨</a:t>
            </a:r>
            <a:endParaRPr lang="en-US" altLang="ko-KR" sz="16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08050" lvl="1" algn="just">
              <a:spcBef>
                <a:spcPts val="300"/>
              </a:spcBef>
              <a:spcAft>
                <a:spcPts val="800"/>
              </a:spcAft>
            </a:pPr>
            <a:endParaRPr lang="en-US" altLang="ko-KR" sz="140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ko-KR" sz="1400"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   </a:t>
            </a:r>
            <a:r>
              <a:rPr lang="en-US" altLang="ko-KR" sz="160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수직 마스크                     수평 마스크</a:t>
            </a: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22300" lvl="1" indent="0" algn="just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     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3X3 </a:t>
            </a: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크기의 소벨 마스크</a:t>
            </a:r>
            <a:endParaRPr lang="ko-KR" altLang="en-US" sz="1400"/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DE65D4C-6389-C7AE-5182-0CF80BFE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</a:t>
            </a:r>
            <a:r>
              <a:rPr lang="ko-KR" altLang="en-US"/>
              <a:t> 소벨 마스크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822AFC-09C7-B87B-58E4-1308DE05E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78421"/>
              </p:ext>
            </p:extLst>
          </p:nvPr>
        </p:nvGraphicFramePr>
        <p:xfrm>
          <a:off x="2208483" y="2607869"/>
          <a:ext cx="1440306" cy="1268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102">
                  <a:extLst>
                    <a:ext uri="{9D8B030D-6E8A-4147-A177-3AD203B41FA5}">
                      <a16:colId xmlns:a16="http://schemas.microsoft.com/office/drawing/2014/main" val="948192815"/>
                    </a:ext>
                  </a:extLst>
                </a:gridCol>
                <a:gridCol w="480102">
                  <a:extLst>
                    <a:ext uri="{9D8B030D-6E8A-4147-A177-3AD203B41FA5}">
                      <a16:colId xmlns:a16="http://schemas.microsoft.com/office/drawing/2014/main" val="137193900"/>
                    </a:ext>
                  </a:extLst>
                </a:gridCol>
                <a:gridCol w="480102">
                  <a:extLst>
                    <a:ext uri="{9D8B030D-6E8A-4147-A177-3AD203B41FA5}">
                      <a16:colId xmlns:a16="http://schemas.microsoft.com/office/drawing/2014/main" val="1903029098"/>
                    </a:ext>
                  </a:extLst>
                </a:gridCol>
              </a:tblGrid>
              <a:tr h="422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072"/>
                  </a:ext>
                </a:extLst>
              </a:tr>
              <a:tr h="42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-2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024710"/>
                  </a:ext>
                </a:extLst>
              </a:tr>
              <a:tr h="42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3286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AA056A7-92EC-24D0-0D06-BBD830A7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115" y="2542672"/>
            <a:ext cx="1440160" cy="1392155"/>
          </a:xfrm>
          <a:prstGeom prst="rect">
            <a:avLst/>
          </a:prstGeom>
        </p:spPr>
      </p:pic>
      <p:pic>
        <p:nvPicPr>
          <p:cNvPr id="6" name="그림 5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9D813BAA-E377-DD02-FF4D-526DE8D5C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19694" r="88946" b="54914"/>
          <a:stretch/>
        </p:blipFill>
        <p:spPr>
          <a:xfrm>
            <a:off x="1192012" y="2938775"/>
            <a:ext cx="872391" cy="842369"/>
          </a:xfrm>
          <a:prstGeom prst="rect">
            <a:avLst/>
          </a:prstGeom>
        </p:spPr>
      </p:pic>
      <p:pic>
        <p:nvPicPr>
          <p:cNvPr id="7" name="그림 6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EF6FFC7D-301F-5E71-64BB-2953EA2A5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4" t="23931" r="29449" b="61172"/>
          <a:stretch/>
        </p:blipFill>
        <p:spPr>
          <a:xfrm>
            <a:off x="3744245" y="2993384"/>
            <a:ext cx="746642" cy="497760"/>
          </a:xfrm>
          <a:prstGeom prst="rect">
            <a:avLst/>
          </a:prstGeom>
        </p:spPr>
      </p:pic>
      <p:pic>
        <p:nvPicPr>
          <p:cNvPr id="8" name="그림 7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3FC7A1CB-FD5A-9C3C-D374-2E3D7BD4C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7"/>
          <a:stretch/>
        </p:blipFill>
        <p:spPr>
          <a:xfrm>
            <a:off x="325781" y="4478985"/>
            <a:ext cx="7272808" cy="472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6CBBC4-206B-CD93-985F-FE206AFA711C}"/>
              </a:ext>
            </a:extLst>
          </p:cNvPr>
          <p:cNvSpPr txBox="1"/>
          <p:nvPr/>
        </p:nvSpPr>
        <p:spPr>
          <a:xfrm>
            <a:off x="232345" y="5488653"/>
            <a:ext cx="86793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+mn-ea"/>
                <a:ea typeface="+mn-ea"/>
              </a:rPr>
              <a:t>프리윗 마스크와 유사</a:t>
            </a:r>
            <a:r>
              <a:rPr lang="en-US" altLang="ko-KR" sz="2000">
                <a:latin typeface="+mn-ea"/>
                <a:ea typeface="+mn-ea"/>
              </a:rPr>
              <a:t>, </a:t>
            </a:r>
            <a:r>
              <a:rPr lang="ko-KR" altLang="en-US" sz="2000">
                <a:latin typeface="+mn-ea"/>
                <a:ea typeface="+mn-ea"/>
              </a:rPr>
              <a:t>중심화소의 차분에 대한 비중을 </a:t>
            </a:r>
            <a:r>
              <a:rPr lang="en-US" altLang="ko-KR" sz="2000">
                <a:latin typeface="+mn-ea"/>
                <a:ea typeface="+mn-ea"/>
              </a:rPr>
              <a:t>2</a:t>
            </a:r>
            <a:r>
              <a:rPr lang="ko-KR" altLang="en-US" sz="2000">
                <a:latin typeface="+mn-ea"/>
                <a:ea typeface="+mn-ea"/>
              </a:rPr>
              <a:t>배 키운 것이 특징</a:t>
            </a:r>
          </a:p>
        </p:txBody>
      </p:sp>
    </p:spTree>
    <p:extLst>
      <p:ext uri="{BB962C8B-B14F-4D97-AF65-F5344CB8AC3E}">
        <p14:creationId xmlns:p14="http://schemas.microsoft.com/office/powerpoint/2010/main" val="131401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FFE332-8F58-4563-7263-7241382D22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>
                <a:effectLst/>
                <a:latin typeface="+mn-ea"/>
                <a:cs typeface="Times New Roman" panose="02020603050405020304" pitchFamily="18" charset="0"/>
              </a:rPr>
              <a:t>7.1.1 </a:t>
            </a:r>
            <a:r>
              <a:rPr lang="ko-KR" altLang="ko-KR" sz="2000">
                <a:effectLst/>
                <a:latin typeface="+mn-ea"/>
                <a:cs typeface="Times New Roman" panose="02020603050405020304" pitchFamily="18" charset="0"/>
              </a:rPr>
              <a:t>공간 영역의 개념과 회선</a:t>
            </a:r>
            <a:endParaRPr lang="en-US" altLang="ko-KR" sz="200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effectLst/>
                <a:latin typeface="+mn-ea"/>
                <a:cs typeface="Times New Roman" panose="02020603050405020304" pitchFamily="18" charset="0"/>
              </a:rPr>
              <a:t>7.1.2 </a:t>
            </a:r>
            <a:r>
              <a:rPr lang="ko-KR" altLang="ko-KR" sz="2000" err="1">
                <a:effectLst/>
                <a:latin typeface="+mn-ea"/>
                <a:cs typeface="Times New Roman" panose="02020603050405020304" pitchFamily="18" charset="0"/>
              </a:rPr>
              <a:t>블러링</a:t>
            </a:r>
            <a:r>
              <a:rPr lang="ko-KR" altLang="ko-KR" sz="200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>
                <a:effectLst/>
                <a:latin typeface="+mn-ea"/>
                <a:cs typeface="Times New Roman" panose="02020603050405020304" pitchFamily="18" charset="0"/>
              </a:rPr>
              <a:t>blurring (=</a:t>
            </a:r>
            <a:r>
              <a:rPr lang="ko-KR" altLang="ko-KR" sz="2000" err="1">
                <a:effectLst/>
                <a:latin typeface="+mn-ea"/>
                <a:cs typeface="Times New Roman" panose="02020603050405020304" pitchFamily="18" charset="0"/>
              </a:rPr>
              <a:t>스무딩</a:t>
            </a:r>
            <a:r>
              <a:rPr lang="en-US" altLang="ko-KR" sz="2000">
                <a:effectLst/>
                <a:latin typeface="+mn-ea"/>
                <a:cs typeface="Times New Roman" panose="02020603050405020304" pitchFamily="18" charset="0"/>
              </a:rPr>
              <a:t>)</a:t>
            </a:r>
            <a:endParaRPr lang="en-US" altLang="ko-KR" sz="200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effectLst/>
                <a:latin typeface="+mn-ea"/>
                <a:cs typeface="Times New Roman" panose="02020603050405020304" pitchFamily="18" charset="0"/>
              </a:rPr>
              <a:t>7.1.3 </a:t>
            </a:r>
            <a:r>
              <a:rPr lang="ko-KR" altLang="ko-KR" sz="2000" err="1">
                <a:effectLst/>
                <a:latin typeface="+mn-ea"/>
                <a:cs typeface="Times New Roman" panose="02020603050405020304" pitchFamily="18" charset="0"/>
              </a:rPr>
              <a:t>샤프닝</a:t>
            </a:r>
            <a:endParaRPr lang="ko-KR" altLang="en-US" sz="3600">
              <a:latin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D4B4E9-2731-FF82-6319-4DA77300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 </a:t>
            </a:r>
            <a:r>
              <a:rPr lang="ko-KR" altLang="en-US"/>
              <a:t>회선 </a:t>
            </a:r>
            <a:r>
              <a:rPr lang="en-US" altLang="ko-KR"/>
              <a:t>convolution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7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5FA863B-59B4-7319-4D73-8405812B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</a:t>
            </a:r>
            <a:r>
              <a:rPr lang="ko-KR" altLang="en-US"/>
              <a:t> 소벨 마스크</a:t>
            </a:r>
          </a:p>
        </p:txBody>
      </p:sp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12BBE1B-583E-6538-D57E-2970D605F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3" y="1052736"/>
            <a:ext cx="8151234" cy="577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98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7160F38-871D-D8F6-730E-3991679C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7.2.1 1</a:t>
            </a:r>
            <a:r>
              <a:rPr lang="ko-KR" altLang="en-US"/>
              <a:t>차 미분 마스크 </a:t>
            </a:r>
            <a:r>
              <a:rPr lang="en-US" altLang="ko-KR"/>
              <a:t>–</a:t>
            </a:r>
            <a:r>
              <a:rPr lang="ko-KR" altLang="en-US"/>
              <a:t> 소벨 마스크</a:t>
            </a:r>
          </a:p>
        </p:txBody>
      </p:sp>
      <p:pic>
        <p:nvPicPr>
          <p:cNvPr id="5" name="그림 4" descr="텍스트, 스크린샷, 흑백, 모노크롬이(가) 표시된 사진&#10;&#10;자동 생성된 설명">
            <a:extLst>
              <a:ext uri="{FF2B5EF4-FFF2-40B4-BE49-F238E27FC236}">
                <a16:creationId xmlns:a16="http://schemas.microsoft.com/office/drawing/2014/main" id="{5F43A719-BD43-08BC-7D6B-784C3F3B1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4" y="1124744"/>
            <a:ext cx="7922091" cy="5184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41F13F-0A4C-793E-D509-9E0AADB858F6}"/>
              </a:ext>
            </a:extLst>
          </p:cNvPr>
          <p:cNvSpPr txBox="1"/>
          <p:nvPr/>
        </p:nvSpPr>
        <p:spPr>
          <a:xfrm>
            <a:off x="3491880" y="3429000"/>
            <a:ext cx="4643306" cy="487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2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수직 마스크를 적용</a:t>
            </a:r>
          </a:p>
          <a:p>
            <a:pPr>
              <a:spcAft>
                <a:spcPts val="100"/>
              </a:spcAft>
            </a:pPr>
            <a:r>
              <a:rPr lang="ko-KR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수직 에지를 구함</a:t>
            </a:r>
            <a:endParaRPr lang="ko-KR" altLang="en-US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C82D4-5977-AAE2-0E6D-B6131D1E01E2}"/>
              </a:ext>
            </a:extLst>
          </p:cNvPr>
          <p:cNvSpPr txBox="1"/>
          <p:nvPr/>
        </p:nvSpPr>
        <p:spPr>
          <a:xfrm>
            <a:off x="7024432" y="3428999"/>
            <a:ext cx="1652023" cy="487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2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en-US" sz="12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</a:t>
            </a:r>
            <a:r>
              <a:rPr lang="ko-KR" altLang="ko-KR" sz="12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마스크를 적용</a:t>
            </a:r>
          </a:p>
          <a:p>
            <a:pPr>
              <a:spcAft>
                <a:spcPts val="100"/>
              </a:spcAft>
            </a:pPr>
            <a:r>
              <a:rPr lang="ko-KR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en-US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평</a:t>
            </a:r>
            <a:r>
              <a:rPr lang="ko-KR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에지를 구함</a:t>
            </a:r>
            <a:endParaRPr lang="ko-KR" altLang="en-US" sz="12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4587B-4D71-1501-33AE-9930AC071769}"/>
              </a:ext>
            </a:extLst>
          </p:cNvPr>
          <p:cNvSpPr txBox="1"/>
          <p:nvPr/>
        </p:nvSpPr>
        <p:spPr>
          <a:xfrm>
            <a:off x="889248" y="6012445"/>
            <a:ext cx="8032448" cy="891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영상처리 응용에서 필요한 에지들은 대부분 특정 방향의 에지들</a:t>
            </a:r>
          </a:p>
          <a:p>
            <a:pPr>
              <a:spcAft>
                <a:spcPts val="100"/>
              </a:spcAft>
            </a:pP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수평이나 수직의 단일 방향 에지를 검출하고자 할 때가 있음 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하나의 마스크만 적용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453270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ECE9C3-A161-65E4-2402-05D99B27A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kumimoji="0" lang="ko-KR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미분 마스크</a:t>
            </a:r>
            <a:r>
              <a:rPr kumimoji="0" lang="en-US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</a:t>
            </a:r>
            <a:r>
              <a:rPr kumimoji="0" lang="ko-KR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밝기가 점진적으로 변하는 부분까지 민감하게 에지 검출</a:t>
            </a:r>
            <a:r>
              <a:rPr kumimoji="0" lang="en-US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kumimoji="0" lang="ko-KR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많은 에지 나타낼 수 있음</a:t>
            </a: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보완 </a:t>
            </a:r>
            <a:r>
              <a:rPr kumimoji="0" lang="en-US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1</a:t>
            </a:r>
            <a:r>
              <a:rPr kumimoji="0" lang="ko-KR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미분에서 한 번 더 미분</a:t>
            </a:r>
            <a:r>
              <a:rPr kumimoji="0" lang="en-US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2</a:t>
            </a:r>
            <a:r>
              <a:rPr kumimoji="0" lang="ko-KR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미분 연산</a:t>
            </a:r>
            <a:endParaRPr kumimoji="0" lang="en-US" altLang="ko-KR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ko-KR" altLang="ko-KR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영역의 중심에 위치한 에지만을 검출</a:t>
            </a:r>
            <a:r>
              <a:rPr kumimoji="0" lang="en-US" altLang="ko-KR" sz="1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밝기가 점진적으로 변화되는 영역에 대해서는 반응</a:t>
            </a:r>
            <a:r>
              <a:rPr kumimoji="0" lang="en-US" altLang="ko-KR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x)</a:t>
            </a:r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EF9E0-2774-7DCF-04C1-D536FA53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</p:spTree>
    <p:extLst>
      <p:ext uri="{BB962C8B-B14F-4D97-AF65-F5344CB8AC3E}">
        <p14:creationId xmlns:p14="http://schemas.microsoft.com/office/powerpoint/2010/main" val="541867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B2BEAD-3FAA-B8C3-DB0B-65CCE14A6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14" y="1107281"/>
            <a:ext cx="8429625" cy="4643438"/>
          </a:xfrm>
        </p:spPr>
        <p:txBody>
          <a:bodyPr/>
          <a:lstStyle/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800" b="1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라플라시안</a:t>
            </a: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에지 검출</a:t>
            </a:r>
            <a:endParaRPr lang="en-US" altLang="ko-KR" sz="1800" b="1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 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</a:t>
            </a: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그래디언트의 발산으로 정의</a:t>
            </a: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</a:t>
            </a: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항을 디지털 영상의 화소로 근사하여 </a:t>
            </a: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미분한 결과에 한번 더 미분을 수행</a:t>
            </a: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4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B22D353-250F-3073-400F-D6F3CDF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  <p:pic>
        <p:nvPicPr>
          <p:cNvPr id="5" name="그림 4" descr="폰트, 텍스트, 화이트, 라인이(가) 표시된 사진&#10;&#10;자동 생성된 설명">
            <a:extLst>
              <a:ext uri="{FF2B5EF4-FFF2-40B4-BE49-F238E27FC236}">
                <a16:creationId xmlns:a16="http://schemas.microsoft.com/office/drawing/2014/main" id="{CFD8C8C9-1A06-096C-1C29-C985C7DCF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2" y="1991903"/>
            <a:ext cx="5562767" cy="689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BA770-160D-E429-4E5B-4438ADF41D90}"/>
              </a:ext>
            </a:extLst>
          </p:cNvPr>
          <p:cNvSpPr txBox="1"/>
          <p:nvPr/>
        </p:nvSpPr>
        <p:spPr>
          <a:xfrm>
            <a:off x="5029581" y="1351022"/>
            <a:ext cx="4643306" cy="640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영상은 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 좌표계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차원 직교좌표계에서 라플라시안의 수식</a:t>
            </a:r>
            <a:endParaRPr lang="ko-KR" altLang="en-US" sz="1400"/>
          </a:p>
        </p:txBody>
      </p:sp>
      <p:pic>
        <p:nvPicPr>
          <p:cNvPr id="9" name="그림 8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5BCF2AB0-1896-AD1A-6DF0-4247781F9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22" b="23915"/>
          <a:stretch/>
        </p:blipFill>
        <p:spPr>
          <a:xfrm>
            <a:off x="274714" y="3362093"/>
            <a:ext cx="5305398" cy="2739391"/>
          </a:xfrm>
          <a:prstGeom prst="rect">
            <a:avLst/>
          </a:prstGeom>
        </p:spPr>
      </p:pic>
      <p:pic>
        <p:nvPicPr>
          <p:cNvPr id="11" name="그림 10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4947E891-1D67-2075-90FB-C80EF9E06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99"/>
          <a:stretch/>
        </p:blipFill>
        <p:spPr>
          <a:xfrm>
            <a:off x="1046239" y="6401841"/>
            <a:ext cx="7658100" cy="504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1E128B-30D6-C74A-85BE-CF9D048F97BE}"/>
              </a:ext>
            </a:extLst>
          </p:cNvPr>
          <p:cNvSpPr txBox="1"/>
          <p:nvPr/>
        </p:nvSpPr>
        <p:spPr>
          <a:xfrm>
            <a:off x="882142" y="6101484"/>
            <a:ext cx="4907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두 항을 더하면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최종 수식</a:t>
            </a:r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924F562-20E1-8E32-6AEB-445B0E662EF0}"/>
                  </a:ext>
                </a:extLst>
              </p14:cNvPr>
              <p14:cNvContentPartPr/>
              <p14:nvPr/>
            </p14:nvContentPartPr>
            <p14:xfrm>
              <a:off x="1115227" y="2120882"/>
              <a:ext cx="622440" cy="496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924F562-20E1-8E32-6AEB-445B0E662E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227" y="2112242"/>
                <a:ext cx="64008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1102D9B-B00E-A7DF-0E73-B5956F53AE5C}"/>
                  </a:ext>
                </a:extLst>
              </p14:cNvPr>
              <p14:cNvContentPartPr/>
              <p14:nvPr/>
            </p14:nvContentPartPr>
            <p14:xfrm>
              <a:off x="1192267" y="2608682"/>
              <a:ext cx="73080" cy="2152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1102D9B-B00E-A7DF-0E73-B5956F53AE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627" y="2599682"/>
                <a:ext cx="90720" cy="2329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78784E-156E-B94C-9B73-C2D0FC6D8853}"/>
              </a:ext>
            </a:extLst>
          </p:cNvPr>
          <p:cNvSpPr txBox="1"/>
          <p:nvPr/>
        </p:nvSpPr>
        <p:spPr>
          <a:xfrm>
            <a:off x="1251219" y="2675628"/>
            <a:ext cx="4907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f</a:t>
            </a:r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의 라플라시안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AE3A2-642B-0CF6-D324-878E0B5C02AE}"/>
              </a:ext>
            </a:extLst>
          </p:cNvPr>
          <p:cNvSpPr txBox="1"/>
          <p:nvPr/>
        </p:nvSpPr>
        <p:spPr>
          <a:xfrm>
            <a:off x="3544350" y="2662623"/>
            <a:ext cx="4907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이미지를 </a:t>
            </a:r>
            <a:r>
              <a:rPr lang="en-US" altLang="ko-KR" sz="1600" b="0" i="1">
                <a:solidFill>
                  <a:srgbClr val="374151"/>
                </a:solidFill>
                <a:effectLst/>
                <a:latin typeface="+mn-ea"/>
                <a:ea typeface="+mn-ea"/>
              </a:rPr>
              <a:t>x</a:t>
            </a:r>
            <a:r>
              <a:rPr lang="ko-KR" altLang="en-US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 방향으로 두 번 미분</a:t>
            </a:r>
            <a:endParaRPr lang="ko-KR" altLang="en-US" sz="1600"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939039-7F22-78D2-5BEC-2A43B25A8A58}"/>
              </a:ext>
            </a:extLst>
          </p:cNvPr>
          <p:cNvGrpSpPr/>
          <p:nvPr/>
        </p:nvGrpSpPr>
        <p:grpSpPr>
          <a:xfrm>
            <a:off x="4309507" y="1978682"/>
            <a:ext cx="876240" cy="723240"/>
            <a:chOff x="4309507" y="1978682"/>
            <a:chExt cx="87624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027A87E-0F5B-ADE1-BB94-0BE4247F4331}"/>
                    </a:ext>
                  </a:extLst>
                </p14:cNvPr>
                <p14:cNvContentPartPr/>
                <p14:nvPr/>
              </p14:nvContentPartPr>
              <p14:xfrm>
                <a:off x="4596787" y="1978682"/>
                <a:ext cx="588960" cy="723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027A87E-0F5B-ADE1-BB94-0BE4247F43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87787" y="1969682"/>
                  <a:ext cx="6066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4AC3AE0-20D8-9229-416C-9A055D4B3470}"/>
                    </a:ext>
                  </a:extLst>
                </p14:cNvPr>
                <p14:cNvContentPartPr/>
                <p14:nvPr/>
              </p14:nvContentPartPr>
              <p14:xfrm>
                <a:off x="4309507" y="2549642"/>
                <a:ext cx="271080" cy="100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4AC3AE0-20D8-9229-416C-9A055D4B34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00507" y="2541002"/>
                  <a:ext cx="288720" cy="11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8905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6C1576-FC1C-3990-9C55-0EC59D00A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340768"/>
            <a:ext cx="8429625" cy="4643438"/>
          </a:xfrm>
        </p:spPr>
        <p:txBody>
          <a:bodyPr/>
          <a:lstStyle/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4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중심계수를 </a:t>
            </a:r>
            <a:r>
              <a:rPr kumimoji="0" lang="en-US" altLang="ko-KR" sz="14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kumimoji="0" lang="ko-KR" altLang="en-US" sz="14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배로 하고 상하좌우 화소를 중심계수와 반대 부호를 갖게 구성</a:t>
            </a:r>
            <a:endParaRPr kumimoji="0" lang="en-US" altLang="ko-KR" sz="1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defRPr/>
            </a:pPr>
            <a:r>
              <a:rPr kumimoji="0" lang="en-US" altLang="ko-KR" sz="14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kumimoji="0" lang="ko-KR" altLang="en-US" sz="14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방향을 가지는 마스크                                     </a:t>
            </a:r>
            <a:r>
              <a:rPr lang="en-US" altLang="ko-KR" sz="1400" kern="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400" kern="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방향으로 늘려 모든 방향의 에지를 검출</a:t>
            </a:r>
            <a:endParaRPr lang="en-US" altLang="ko-KR" sz="14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ko-KR" sz="1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4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4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4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4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4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4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defRPr/>
            </a:pPr>
            <a:r>
              <a:rPr lang="ko-KR" altLang="en-US" sz="1600" kern="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 전체 화소의 합은 </a:t>
            </a:r>
            <a:r>
              <a:rPr lang="en-US" altLang="ko-KR" sz="1600" kern="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endParaRPr kumimoji="0" lang="en-US" altLang="ko-KR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중심계수와 </a:t>
            </a:r>
            <a:r>
              <a:rPr kumimoji="0" lang="en-US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kumimoji="0" lang="ko-KR" altLang="en-US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 혹은 </a:t>
            </a:r>
            <a:r>
              <a:rPr kumimoji="0" lang="en-US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kumimoji="0" lang="ko-KR" altLang="en-US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방향의 주변화소와 차분을 합하여 에지를 검출</a:t>
            </a: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주변 화소에 잡음 성분 있으면 잡음 성분에 매우 민감하여 실제보다 더 많은 에지 검출</a:t>
            </a:r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33B455B-7F94-4294-5258-A64F32C0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  <p:pic>
        <p:nvPicPr>
          <p:cNvPr id="5" name="그림 4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7B5B2758-D6B9-D1FD-7F76-765229608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4" y="2069988"/>
            <a:ext cx="7248525" cy="2181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84A23BE-5C09-3110-5352-C03F2A67BC33}"/>
                  </a:ext>
                </a:extLst>
              </p14:cNvPr>
              <p14:cNvContentPartPr/>
              <p14:nvPr/>
            </p14:nvContentPartPr>
            <p14:xfrm>
              <a:off x="4173714" y="1692669"/>
              <a:ext cx="101160" cy="1287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84A23BE-5C09-3110-5352-C03F2A67BC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4714" y="1683669"/>
                <a:ext cx="118800" cy="13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B03F6E8-F2D4-6253-B7D7-5B8005185F83}"/>
                  </a:ext>
                </a:extLst>
              </p14:cNvPr>
              <p14:cNvContentPartPr/>
              <p14:nvPr/>
            </p14:nvContentPartPr>
            <p14:xfrm>
              <a:off x="4266234" y="1658469"/>
              <a:ext cx="2836440" cy="76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B03F6E8-F2D4-6253-B7D7-5B8005185F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7594" y="1649829"/>
                <a:ext cx="28540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7620C2D-B2B6-EAAF-F528-1D0EDCF8E019}"/>
                  </a:ext>
                </a:extLst>
              </p14:cNvPr>
              <p14:cNvContentPartPr/>
              <p14:nvPr/>
            </p14:nvContentPartPr>
            <p14:xfrm>
              <a:off x="197154" y="1323669"/>
              <a:ext cx="235800" cy="2159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7620C2D-B2B6-EAAF-F528-1D0EDCF8E0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154" y="1314669"/>
                <a:ext cx="253440" cy="217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548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B751D3F-247C-2762-116A-7692F4F3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8DF0733-1CC8-D9C5-C684-1C58BA87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1412776"/>
            <a:ext cx="86391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53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B751D3F-247C-2762-116A-7692F4F3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CA01EC9-72CE-033D-1899-A470D8670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340768"/>
            <a:ext cx="89725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75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CB7FFE-D898-836D-03C5-49726F1D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  <p:pic>
        <p:nvPicPr>
          <p:cNvPr id="5" name="그림 4" descr="텍스트, 스크린샷, 예술, 흑백이(가) 표시된 사진&#10;&#10;자동 생성된 설명">
            <a:extLst>
              <a:ext uri="{FF2B5EF4-FFF2-40B4-BE49-F238E27FC236}">
                <a16:creationId xmlns:a16="http://schemas.microsoft.com/office/drawing/2014/main" id="{15842311-89FE-2E26-B8EB-FB8A50AB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124744"/>
            <a:ext cx="84249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43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AD6028-5C23-1387-40AC-9D1C21D4F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/>
              <a:t>LoG(Laplacian of Gaussian)</a:t>
            </a:r>
          </a:p>
          <a:p>
            <a:r>
              <a:rPr lang="ko-KR" altLang="en-US" sz="1800"/>
              <a:t>라플라시안은 잡음에 민감한 단점</a:t>
            </a:r>
          </a:p>
          <a:p>
            <a:r>
              <a:rPr lang="ko-KR" altLang="en-US" sz="1800"/>
              <a:t>먼저 잡음 제거후 라플라시안 수행 </a:t>
            </a:r>
            <a:r>
              <a:rPr lang="en-US" altLang="ko-KR" sz="1800"/>
              <a:t>-&gt;</a:t>
            </a:r>
            <a:r>
              <a:rPr lang="ko-KR" altLang="en-US" sz="1800"/>
              <a:t> 잡음에 강한 에지 검출 가능</a:t>
            </a:r>
          </a:p>
          <a:p>
            <a:r>
              <a:rPr lang="ko-KR" altLang="en-US" sz="1800"/>
              <a:t>다양한 잡음 제거 방법 있음</a:t>
            </a:r>
          </a:p>
          <a:p>
            <a:pPr marL="0" indent="0">
              <a:buNone/>
            </a:pPr>
            <a:r>
              <a:rPr lang="ko-KR" altLang="en-US" sz="1400"/>
              <a:t>        </a:t>
            </a:r>
            <a:r>
              <a:rPr lang="en-US" altLang="ko-KR" sz="1400"/>
              <a:t>-</a:t>
            </a:r>
            <a:r>
              <a:rPr lang="ko-KR" altLang="en-US" sz="1400"/>
              <a:t> 비선형 필터링은 계산에서 속도 저하문제 발생</a:t>
            </a:r>
          </a:p>
          <a:p>
            <a:pPr marL="0" indent="0">
              <a:buNone/>
            </a:pPr>
            <a:r>
              <a:rPr lang="ko-KR" altLang="en-US" sz="1400"/>
              <a:t>        </a:t>
            </a:r>
            <a:r>
              <a:rPr lang="en-US" altLang="ko-KR" sz="1400"/>
              <a:t>-</a:t>
            </a:r>
            <a:r>
              <a:rPr lang="ko-KR" altLang="en-US" sz="1400"/>
              <a:t> 선형 필터링으로 단일 마스크 생성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CE7E370-BF5D-2F42-5020-C7FA9E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27F2BF3C-6FBF-386D-2565-2293A0199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3451324"/>
            <a:ext cx="7488832" cy="16667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51860A0-EDD2-BA1A-1EB5-685E9C3CDA37}"/>
                  </a:ext>
                </a:extLst>
              </p14:cNvPr>
              <p14:cNvContentPartPr/>
              <p14:nvPr/>
            </p14:nvContentPartPr>
            <p14:xfrm>
              <a:off x="671570" y="3353420"/>
              <a:ext cx="344880" cy="508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51860A0-EDD2-BA1A-1EB5-685E9C3CDA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930" y="3344780"/>
                <a:ext cx="362520" cy="52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130E17E6-2F2E-A283-28BF-ACD09FBE6458}"/>
              </a:ext>
            </a:extLst>
          </p:cNvPr>
          <p:cNvGrpSpPr/>
          <p:nvPr/>
        </p:nvGrpSpPr>
        <p:grpSpPr>
          <a:xfrm>
            <a:off x="1547810" y="3555380"/>
            <a:ext cx="205920" cy="433080"/>
            <a:chOff x="1547810" y="3555380"/>
            <a:chExt cx="2059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2AF6289-C030-AAEA-F86F-7DDD9E54C340}"/>
                    </a:ext>
                  </a:extLst>
                </p14:cNvPr>
                <p14:cNvContentPartPr/>
                <p14:nvPr/>
              </p14:nvContentPartPr>
              <p14:xfrm>
                <a:off x="1547810" y="3555380"/>
                <a:ext cx="205920" cy="211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2AF6289-C030-AAEA-F86F-7DDD9E54C3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9170" y="3546740"/>
                  <a:ext cx="223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8D72B8B-3926-0DB3-68A5-F971668355BD}"/>
                    </a:ext>
                  </a:extLst>
                </p14:cNvPr>
                <p14:cNvContentPartPr/>
                <p14:nvPr/>
              </p14:nvContentPartPr>
              <p14:xfrm>
                <a:off x="1580210" y="3759140"/>
                <a:ext cx="152280" cy="229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8D72B8B-3926-0DB3-68A5-F971668355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71570" y="3750140"/>
                  <a:ext cx="169920" cy="24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5BBEB4-5A6A-05B4-956F-31FC01F3EA4C}"/>
              </a:ext>
            </a:extLst>
          </p:cNvPr>
          <p:cNvSpPr txBox="1"/>
          <p:nvPr/>
        </p:nvSpPr>
        <p:spPr>
          <a:xfrm>
            <a:off x="925758" y="3246089"/>
            <a:ext cx="4645024" cy="274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가우시안 스무딩 마스크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E9CAB-EE1C-B1B8-6A63-BEB903B096EC}"/>
              </a:ext>
            </a:extLst>
          </p:cNvPr>
          <p:cNvSpPr txBox="1"/>
          <p:nvPr/>
        </p:nvSpPr>
        <p:spPr>
          <a:xfrm>
            <a:off x="1650770" y="3895682"/>
            <a:ext cx="4645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2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회선</a:t>
            </a:r>
            <a:endParaRPr lang="ko-KR" alt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CF112-8C58-29E6-41DE-B83842C2C77E}"/>
              </a:ext>
            </a:extLst>
          </p:cNvPr>
          <p:cNvSpPr txBox="1"/>
          <p:nvPr/>
        </p:nvSpPr>
        <p:spPr>
          <a:xfrm>
            <a:off x="169875" y="5277237"/>
            <a:ext cx="8084169" cy="1316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LoG</a:t>
            </a: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마스크를 수식에 따라서 풀면 위와 같음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수식으로 마스크의 계수를 구성하고</a:t>
            </a:r>
            <a:r>
              <a:rPr lang="en-US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회선 수행하면 잡음에 강한 에지를 검출 가능</a:t>
            </a:r>
          </a:p>
          <a:p>
            <a:r>
              <a:rPr lang="ko-KR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다만 수식에 따라 마스크 계수를 생성할 때 값의 범위가 너무 작은 관계로 전체 계수의 합이 </a:t>
            </a:r>
            <a:r>
              <a:rPr lang="en-US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에 가까워지도록 스케일 조정이 필요</a:t>
            </a:r>
            <a:endParaRPr lang="ko-KR" altLang="en-US" sz="1600">
              <a:highlight>
                <a:srgbClr val="FF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1794E-28F7-A184-679B-D64AC664578A}"/>
              </a:ext>
            </a:extLst>
          </p:cNvPr>
          <p:cNvSpPr txBox="1"/>
          <p:nvPr/>
        </p:nvSpPr>
        <p:spPr>
          <a:xfrm>
            <a:off x="4810139" y="3964561"/>
            <a:ext cx="4643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1">
                <a:solidFill>
                  <a:srgbClr val="374151"/>
                </a:solidFill>
                <a:effectLst/>
                <a:latin typeface="+mn-ea"/>
                <a:ea typeface="+mn-ea"/>
              </a:rPr>
              <a:t>σ</a:t>
            </a:r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가 클수록 가우시안 함수는 더 느리게 감소하며</a:t>
            </a:r>
            <a:r>
              <a:rPr lang="en-US" altLang="ko-KR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, </a:t>
            </a:r>
          </a:p>
          <a:p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작은 </a:t>
            </a:r>
            <a:r>
              <a:rPr lang="en-US" altLang="ko-KR" sz="1400" b="0" i="1">
                <a:solidFill>
                  <a:srgbClr val="374151"/>
                </a:solidFill>
                <a:effectLst/>
                <a:latin typeface="+mn-ea"/>
                <a:ea typeface="+mn-ea"/>
              </a:rPr>
              <a:t>σ</a:t>
            </a:r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 값은 더 빠르게 감소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778F9-9847-3886-9BD6-52A780D96737}"/>
              </a:ext>
            </a:extLst>
          </p:cNvPr>
          <p:cNvSpPr txBox="1"/>
          <p:nvPr/>
        </p:nvSpPr>
        <p:spPr>
          <a:xfrm>
            <a:off x="4211960" y="5047005"/>
            <a:ext cx="51222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마스크의 중심에 있는 픽셀일수록 높은 가중치를 가지고</a:t>
            </a:r>
            <a:r>
              <a:rPr lang="en-US" altLang="ko-KR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, </a:t>
            </a:r>
          </a:p>
          <a:p>
            <a:r>
              <a:rPr lang="ko-KR" altLang="en-US" sz="14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주변의 픽셀에 대해서는 거리에 따라 감소하는 가중치를 가짐</a:t>
            </a:r>
            <a:endParaRPr lang="ko-KR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2670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0A77D0-22F1-22EF-22AD-0A71D60DD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/>
              <a:t>DoG(Difference</a:t>
            </a:r>
            <a:r>
              <a:rPr lang="ko-KR" altLang="en-US" sz="1600"/>
              <a:t>차이</a:t>
            </a:r>
            <a:r>
              <a:rPr lang="en-US" altLang="ko-KR" sz="2400"/>
              <a:t> of Gaussian)</a:t>
            </a:r>
          </a:p>
          <a:p>
            <a:r>
              <a:rPr lang="en-US" altLang="ko-KR" sz="1800"/>
              <a:t>LoG</a:t>
            </a:r>
            <a:r>
              <a:rPr lang="ko-KR" altLang="en-US" sz="1800"/>
              <a:t>는</a:t>
            </a:r>
            <a:r>
              <a:rPr lang="en-US" altLang="ko-KR" sz="1800"/>
              <a:t> </a:t>
            </a:r>
            <a:r>
              <a:rPr lang="ko-KR" altLang="en-US" sz="1800"/>
              <a:t>수행시간 많이 걸림 </a:t>
            </a:r>
            <a:r>
              <a:rPr lang="en-US" altLang="ko-KR" sz="1800"/>
              <a:t>-&gt; </a:t>
            </a:r>
            <a:r>
              <a:rPr lang="ko-KR" altLang="en-US" sz="1800"/>
              <a:t>이러한 단점 보완</a:t>
            </a:r>
            <a:endParaRPr lang="en-US" altLang="ko-KR" sz="1800"/>
          </a:p>
          <a:p>
            <a:r>
              <a:rPr lang="ko-KR" altLang="en-US" sz="1800"/>
              <a:t>단순한 방법으로 </a:t>
            </a:r>
            <a:r>
              <a:rPr lang="en-US" altLang="ko-KR" sz="1800"/>
              <a:t>2</a:t>
            </a:r>
            <a:r>
              <a:rPr lang="ko-KR" altLang="en-US" sz="1800"/>
              <a:t>차 미분 계산</a:t>
            </a:r>
            <a:endParaRPr lang="en-US" altLang="ko-KR" sz="1800"/>
          </a:p>
          <a:p>
            <a:r>
              <a:rPr lang="ko-KR" altLang="en-US" sz="1800"/>
              <a:t>가우시안 스무딩 필터링의 차이를 이용해서 에지를 검출하는 방법</a:t>
            </a:r>
            <a:endParaRPr lang="en-US" altLang="ko-KR" sz="1800"/>
          </a:p>
          <a:p>
            <a:endParaRPr lang="en-US" altLang="ko-KR" sz="1800"/>
          </a:p>
          <a:p>
            <a:endParaRPr lang="en-US" altLang="ko-KR" sz="1800"/>
          </a:p>
          <a:p>
            <a:endParaRPr lang="en-US" altLang="ko-KR" sz="1800"/>
          </a:p>
          <a:p>
            <a:endParaRPr lang="en-US" altLang="ko-KR" sz="1800"/>
          </a:p>
          <a:p>
            <a:r>
              <a:rPr lang="ko-KR" altLang="en-US" sz="1600"/>
              <a:t>두 개의 표준편차를 이용해서 가우시안 마스크를 만들고 그 차이가 </a:t>
            </a:r>
            <a:r>
              <a:rPr lang="en-US" altLang="ko-KR" sz="1600"/>
              <a:t>DoG </a:t>
            </a:r>
            <a:r>
              <a:rPr lang="ko-KR" altLang="en-US" sz="1600"/>
              <a:t>마스크가 됨</a:t>
            </a:r>
            <a:endParaRPr lang="en-US" altLang="ko-KR" sz="1600"/>
          </a:p>
          <a:p>
            <a:r>
              <a:rPr lang="ko-KR" altLang="en-US" sz="1600"/>
              <a:t>이 마스크로 회선 수행하면 에지 검출 가능</a:t>
            </a:r>
            <a:endParaRPr lang="en-US" altLang="ko-KR" sz="1600"/>
          </a:p>
          <a:p>
            <a:r>
              <a:rPr lang="ko-KR" altLang="en-US" sz="1600"/>
              <a:t>각 표준편차의 값을 조절함으로써 검출할 에지의 넓이 조절 가능</a:t>
            </a:r>
            <a:endParaRPr lang="en-US" altLang="ko-KR" sz="1600"/>
          </a:p>
          <a:p>
            <a:r>
              <a:rPr lang="ko-KR" altLang="en-US" sz="1600"/>
              <a:t>좀 더 쉽게 </a:t>
            </a:r>
            <a:r>
              <a:rPr lang="en-US" altLang="ko-KR" sz="1600"/>
              <a:t>DoG</a:t>
            </a:r>
            <a:r>
              <a:rPr lang="ko-KR" altLang="en-US" sz="1600"/>
              <a:t>를 구현하는 방법 </a:t>
            </a:r>
            <a:r>
              <a:rPr lang="en-US" altLang="ko-KR" sz="1600"/>
              <a:t>: </a:t>
            </a:r>
            <a:r>
              <a:rPr lang="ko-KR" altLang="en-US" sz="1600"/>
              <a:t>두 개의 표준편차로 가우시안 마스크를 생성하여 회선을 수행하고 그 결과 행렬들의 차분을 계산</a:t>
            </a:r>
            <a:endParaRPr lang="en-US" altLang="ko-KR" sz="16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51BC31-7D02-DC73-1C52-237D79B1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E24CF3-607F-DC39-8BE9-387577979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48000"/>
            <a:ext cx="7715250" cy="762000"/>
          </a:xfrm>
          <a:prstGeom prst="rect">
            <a:avLst/>
          </a:prstGeom>
        </p:spPr>
      </p:pic>
      <p:pic>
        <p:nvPicPr>
          <p:cNvPr id="8" name="그림 7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ED6961AA-AC75-C5D0-B3B2-CE5A841F2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11" y="5445224"/>
            <a:ext cx="5324475" cy="66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E335F7-BAD1-3FBB-7E60-24F7EC31A415}"/>
              </a:ext>
            </a:extLst>
          </p:cNvPr>
          <p:cNvSpPr txBox="1"/>
          <p:nvPr/>
        </p:nvSpPr>
        <p:spPr>
          <a:xfrm>
            <a:off x="1151620" y="5885151"/>
            <a:ext cx="68407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작은 표준 편차 </a:t>
            </a:r>
            <a:r>
              <a:rPr lang="en-US" altLang="ko-KR" sz="1600" b="0" i="1">
                <a:solidFill>
                  <a:srgbClr val="374151"/>
                </a:solidFill>
                <a:effectLst/>
                <a:latin typeface="+mn-ea"/>
                <a:ea typeface="+mn-ea"/>
              </a:rPr>
              <a:t>σ</a:t>
            </a:r>
            <a:r>
              <a:rPr lang="en-US" altLang="ko-KR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1​</a:t>
            </a:r>
            <a:r>
              <a:rPr lang="ko-KR" altLang="en-US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은 작은 구조를 감지</a:t>
            </a:r>
            <a:r>
              <a:rPr lang="en-US" altLang="ko-KR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 </a:t>
            </a:r>
          </a:p>
          <a:p>
            <a:r>
              <a:rPr lang="ko-KR" altLang="en-US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큰 표준 편차 </a:t>
            </a:r>
            <a:r>
              <a:rPr lang="en-US" altLang="ko-KR" sz="1600" b="0" i="1">
                <a:solidFill>
                  <a:srgbClr val="374151"/>
                </a:solidFill>
                <a:effectLst/>
                <a:latin typeface="+mn-ea"/>
                <a:ea typeface="+mn-ea"/>
              </a:rPr>
              <a:t>σ</a:t>
            </a:r>
            <a:r>
              <a:rPr lang="en-US" altLang="ko-KR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2​</a:t>
            </a:r>
            <a:r>
              <a:rPr lang="ko-KR" altLang="en-US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는 큰 구조를 감지</a:t>
            </a:r>
            <a:r>
              <a:rPr lang="en-US" altLang="ko-KR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 </a:t>
            </a:r>
          </a:p>
          <a:p>
            <a:r>
              <a:rPr lang="ko-KR" altLang="en-US" sz="1600" b="0" i="0">
                <a:solidFill>
                  <a:srgbClr val="374151"/>
                </a:solidFill>
                <a:effectLst/>
                <a:latin typeface="+mn-ea"/>
                <a:ea typeface="+mn-ea"/>
              </a:rPr>
              <a:t>이 두 필터의 차로 크기가 다른 특징들을 감지</a:t>
            </a:r>
            <a:endParaRPr lang="ko-KR" altLang="en-US" sz="16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305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5F300E-EC02-DB2F-A418-DE5951FDD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화소 기반 처리</a:t>
            </a:r>
            <a:endParaRPr lang="en-US" altLang="ko-KR" sz="1800" b="1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화소값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각각에 대해 여러 가지 연산 수행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영역 기반 처리</a:t>
            </a:r>
            <a:r>
              <a:rPr lang="en-US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</a:t>
            </a: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 기반 처리 </a:t>
            </a:r>
            <a:endParaRPr lang="en-US" altLang="ko-KR" sz="1800" b="1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</a:t>
            </a: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mask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 불리는 규정된 영역을 기반으로 연산 수행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마스크는 커널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(kernel), 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윈도우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(window), 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(filter), 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패턴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(pattern) 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등의 이름으로도 부름                       </a:t>
            </a: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2696E5-FC59-C2BE-CE00-A7BCE39F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7.1.1 </a:t>
            </a:r>
            <a:r>
              <a:rPr lang="ko-KR" altLang="en-US"/>
              <a:t>공간 영역의 개념과 회선</a:t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80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D8C547-F28F-F0FC-23D4-35B28047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8D8F8EC-E394-D534-963C-0D33C7FA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44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4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A56914-8C0F-06A2-78EA-39B62A0B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7.2.2 2</a:t>
            </a:r>
            <a:r>
              <a:rPr lang="ko-KR" altLang="en-US"/>
              <a:t>차 미분 마스크</a:t>
            </a:r>
          </a:p>
        </p:txBody>
      </p:sp>
      <p:pic>
        <p:nvPicPr>
          <p:cNvPr id="5" name="그림 4" descr="예술, 텍스트, 흑백, 직사각형이(가) 표시된 사진&#10;&#10;자동 생성된 설명">
            <a:extLst>
              <a:ext uri="{FF2B5EF4-FFF2-40B4-BE49-F238E27FC236}">
                <a16:creationId xmlns:a16="http://schemas.microsoft.com/office/drawing/2014/main" id="{AA2F7A1E-0747-C793-9FD1-7F7CC1061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" y="1196752"/>
            <a:ext cx="8786813" cy="42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17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66ED8D6-9630-8F24-4D37-B0DB1BE4A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just" latinLnBrk="1">
              <a:spcAft>
                <a:spcPts val="800"/>
              </a:spcAft>
              <a:buNone/>
            </a:pP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잡음은 다른 부분과 경계를 이루는 경우 많음</a:t>
            </a: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대부분의 에지 검출 방법이 이 잡음들을 에지로 검출</a:t>
            </a: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이런 문제를 보완하는 방법 중의 하나가 캐니 에지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(Canny Edge) 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검출 기법</a:t>
            </a:r>
            <a:endParaRPr lang="en-US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Aft>
                <a:spcPts val="800"/>
              </a:spcAft>
              <a:buNone/>
            </a:pPr>
            <a:endParaRPr lang="en-US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ko-KR" altLang="en-US" sz="16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캐니 에지 알고리즘</a:t>
            </a:r>
            <a:endParaRPr lang="en-US" altLang="ko-KR" sz="1600" b="1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Aft>
                <a:spcPts val="0"/>
              </a:spcAft>
              <a:buNone/>
            </a:pPr>
            <a:endParaRPr lang="en-US" altLang="ko-KR" sz="7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블러링을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노이즈 제거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가우시안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블러링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마스크의 크기를 다르게 하거나 다른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블러링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필터를 적용해도 무관</a:t>
            </a:r>
            <a:endParaRPr lang="ko-KR" altLang="ko-KR" sz="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화소 기울기</a:t>
            </a:r>
            <a:r>
              <a:rPr lang="en-US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gradiant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강도와 방향 검출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소벨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마스크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비최대치 억제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non-maximum suppression</a:t>
            </a: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화소가 이웃하는 화소들보다 크면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에지로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보존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그렇지 않으면 에지가 아닌 것으로 간주하고 제거</a:t>
            </a:r>
            <a:endParaRPr lang="ko-KR" altLang="ko-KR" sz="800" kern="100">
              <a:effectLst/>
              <a:highlight>
                <a:srgbClr val="FFFFFF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이력 </a:t>
            </a:r>
            <a:r>
              <a:rPr lang="ko-KR" altLang="ko-KR" sz="1600" kern="100" err="1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임계값</a:t>
            </a: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hysteresis threshold</a:t>
            </a: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에지 결정</a:t>
            </a:r>
          </a:p>
          <a:p>
            <a:pPr marL="0" indent="0">
              <a:buNone/>
            </a:pPr>
            <a:r>
              <a:rPr lang="en-US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잘못된 </a:t>
            </a:r>
            <a:r>
              <a:rPr lang="ko-KR" altLang="ko-KR" sz="1600" err="1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에지를</a:t>
            </a:r>
            <a:r>
              <a:rPr lang="ko-KR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 제거하고</a:t>
            </a:r>
            <a:r>
              <a:rPr lang="en-US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정확한 </a:t>
            </a:r>
            <a:r>
              <a:rPr lang="ko-KR" altLang="ko-KR" sz="1600" err="1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에지만을</a:t>
            </a:r>
            <a:r>
              <a:rPr lang="ko-KR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 검출하여 에지가 끊어지는 것을 방지</a:t>
            </a:r>
            <a:endParaRPr lang="ko-KR" altLang="en-US" sz="2800">
              <a:highlight>
                <a:srgbClr val="FFFFFF"/>
              </a:highlight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AD78C1-E256-7C3E-FD81-BD7F4DE3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7.2.3 </a:t>
            </a:r>
            <a:r>
              <a:rPr lang="ko-KR" altLang="en-US"/>
              <a:t>캐니 에지 검출</a:t>
            </a:r>
          </a:p>
        </p:txBody>
      </p:sp>
    </p:spTree>
    <p:extLst>
      <p:ext uri="{BB962C8B-B14F-4D97-AF65-F5344CB8AC3E}">
        <p14:creationId xmlns:p14="http://schemas.microsoft.com/office/powerpoint/2010/main" val="1855796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ADC14C-5643-63A0-A91D-6DB4A9A9C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/>
              <a:t>1) </a:t>
            </a:r>
            <a:r>
              <a:rPr lang="ko-KR" altLang="en-US" sz="2400"/>
              <a:t>블러링 </a:t>
            </a:r>
            <a:r>
              <a:rPr lang="en-US" altLang="ko-KR" sz="2400"/>
              <a:t>- 5×5 </a:t>
            </a:r>
            <a:r>
              <a:rPr lang="ko-KR" altLang="en-US" sz="2400"/>
              <a:t>크기의 가우시안 필터 적용</a:t>
            </a:r>
          </a:p>
          <a:p>
            <a:pPr marL="400050" lvl="1" indent="0">
              <a:buNone/>
            </a:pPr>
            <a:r>
              <a:rPr lang="ko-KR" altLang="en-US" sz="1800"/>
              <a:t>불필요한 잡음 제거 위해 수행 </a:t>
            </a:r>
            <a:endParaRPr lang="en-US" altLang="ko-KR" sz="1800"/>
          </a:p>
          <a:p>
            <a:pPr marL="400050" lvl="1" indent="0">
              <a:buNone/>
            </a:pPr>
            <a:r>
              <a:rPr lang="ko-KR" altLang="en-US" sz="1800"/>
              <a:t>필터 크기 변경 가능</a:t>
            </a:r>
            <a:r>
              <a:rPr lang="en-US" altLang="ko-KR" sz="1800"/>
              <a:t>, </a:t>
            </a:r>
            <a:r>
              <a:rPr lang="ko-KR" altLang="en-US" sz="1800"/>
              <a:t>다른 블러링 필터 적용 가능</a:t>
            </a:r>
          </a:p>
          <a:p>
            <a:endParaRPr lang="en-US" altLang="ko-KR" sz="2400"/>
          </a:p>
          <a:p>
            <a:pPr marL="0" indent="0">
              <a:buNone/>
            </a:pPr>
            <a:r>
              <a:rPr lang="en-US" altLang="ko-KR" sz="2400"/>
              <a:t>2) </a:t>
            </a:r>
            <a:r>
              <a:rPr lang="ko-KR" altLang="en-US" sz="2400"/>
              <a:t>화소 기울기</a:t>
            </a:r>
            <a:r>
              <a:rPr lang="en-US" altLang="ko-KR" sz="2400"/>
              <a:t>(gradient) </a:t>
            </a:r>
            <a:r>
              <a:rPr lang="ko-KR" altLang="en-US" sz="2400"/>
              <a:t>검출</a:t>
            </a:r>
          </a:p>
          <a:p>
            <a:pPr marL="400050" lvl="1" indent="0">
              <a:buNone/>
            </a:pPr>
            <a:r>
              <a:rPr lang="ko-KR" altLang="en-US" sz="1800"/>
              <a:t>가로 방향과 세로 방향의 소벨 마스크로 회선 적용</a:t>
            </a:r>
          </a:p>
          <a:p>
            <a:pPr marL="400050" lvl="1" indent="0">
              <a:buNone/>
            </a:pPr>
            <a:r>
              <a:rPr lang="ko-KR" altLang="en-US" sz="1800"/>
              <a:t>회선 완료된 행렬로 화소 기울기의 크기</a:t>
            </a:r>
            <a:r>
              <a:rPr lang="en-US" altLang="ko-KR" sz="1800"/>
              <a:t>(magnitude)</a:t>
            </a:r>
            <a:r>
              <a:rPr lang="ko-KR" altLang="en-US" sz="1800"/>
              <a:t>와 방향</a:t>
            </a:r>
            <a:r>
              <a:rPr lang="en-US" altLang="ko-KR" sz="1800"/>
              <a:t>(direction) </a:t>
            </a:r>
            <a:r>
              <a:rPr lang="ko-KR" altLang="en-US" sz="1800"/>
              <a:t>계산</a:t>
            </a:r>
          </a:p>
          <a:p>
            <a:pPr marL="400050" lvl="1" indent="0">
              <a:buNone/>
            </a:pPr>
            <a:r>
              <a:rPr lang="ko-KR" altLang="en-US" sz="1800"/>
              <a:t>기울기 방향은 </a:t>
            </a:r>
            <a:r>
              <a:rPr lang="en-US" altLang="ko-KR" sz="1800"/>
              <a:t>4</a:t>
            </a:r>
            <a:r>
              <a:rPr lang="ko-KR" altLang="en-US" sz="1800"/>
              <a:t>개 방향</a:t>
            </a:r>
            <a:r>
              <a:rPr lang="en-US" altLang="ko-KR" sz="1800"/>
              <a:t>(0, 45, 90, 135)</a:t>
            </a:r>
            <a:r>
              <a:rPr lang="ko-KR" altLang="en-US" sz="1800"/>
              <a:t>으로 근사하여 단순화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AB2AD8-9DBF-ABB9-2D36-264972AC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7.2.3 </a:t>
            </a:r>
            <a:r>
              <a:rPr lang="ko-KR" altLang="en-US"/>
              <a:t>캐니 에지 검출</a:t>
            </a:r>
          </a:p>
        </p:txBody>
      </p:sp>
    </p:spTree>
    <p:extLst>
      <p:ext uri="{BB962C8B-B14F-4D97-AF65-F5344CB8AC3E}">
        <p14:creationId xmlns:p14="http://schemas.microsoft.com/office/powerpoint/2010/main" val="1060925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4261A-B814-A82B-580B-FE716D5BA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C3D86F-3AD0-ABD9-B3F9-832BBBD8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7.2.3 </a:t>
            </a:r>
            <a:r>
              <a:rPr lang="ko-KR" altLang="en-US"/>
              <a:t>캐니 에지 검출</a:t>
            </a:r>
          </a:p>
        </p:txBody>
      </p:sp>
      <p:pic>
        <p:nvPicPr>
          <p:cNvPr id="5" name="그림 4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56F6D70C-658D-31F1-5B11-A754A8B38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8287306" cy="547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4DD5-E00D-BE9B-AC4C-789174212D82}"/>
              </a:ext>
            </a:extLst>
          </p:cNvPr>
          <p:cNvSpPr txBox="1"/>
          <p:nvPr/>
        </p:nvSpPr>
        <p:spPr>
          <a:xfrm>
            <a:off x="4354245" y="1628800"/>
            <a:ext cx="6881465" cy="70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b="1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화소가 이웃하는 화소들보다 크면 에지로 보존</a:t>
            </a:r>
          </a:p>
          <a:p>
            <a:r>
              <a:rPr lang="ko-KR" altLang="ko-KR" sz="1600" b="1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그렇지 않으면 에지가 아닌 것으로 간주하고 제거</a:t>
            </a:r>
            <a:endParaRPr lang="ko-KR" altLang="en-US" sz="1600" b="1">
              <a:highlight>
                <a:srgbClr val="FF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3AF4B-4913-4603-820F-4A7D1BFC6B3D}"/>
              </a:ext>
            </a:extLst>
          </p:cNvPr>
          <p:cNvSpPr txBox="1"/>
          <p:nvPr/>
        </p:nvSpPr>
        <p:spPr>
          <a:xfrm>
            <a:off x="109198" y="4524585"/>
            <a:ext cx="5689600" cy="1303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2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에지의 방향에 있는 </a:t>
            </a:r>
            <a:endParaRPr lang="en-US" altLang="ko-KR" sz="1200" kern="100">
              <a:effectLst/>
              <a:highlight>
                <a:srgbClr val="FFFFFF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2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이웃 화소는 비교할 </a:t>
            </a:r>
            <a:endParaRPr lang="en-US" altLang="ko-KR" sz="1200" kern="100">
              <a:effectLst/>
              <a:highlight>
                <a:srgbClr val="FFFFFF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2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필요가 없기 때문에 </a:t>
            </a:r>
          </a:p>
          <a:p>
            <a:pPr>
              <a:spcAft>
                <a:spcPts val="100"/>
              </a:spcAft>
            </a:pPr>
            <a:r>
              <a:rPr lang="ko-KR" altLang="ko-KR" sz="12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기울기의 방향에 있는 </a:t>
            </a:r>
            <a:endParaRPr lang="en-US" altLang="ko-KR" sz="1200">
              <a:effectLst/>
              <a:highlight>
                <a:srgbClr val="FFFFFF"/>
              </a:highlight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100"/>
              </a:spcAft>
            </a:pPr>
            <a:r>
              <a:rPr lang="ko-KR" altLang="ko-KR" sz="12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두 개의 화소를 </a:t>
            </a:r>
            <a:endParaRPr lang="en-US" altLang="ko-KR" sz="1200">
              <a:effectLst/>
              <a:highlight>
                <a:srgbClr val="FFFFFF"/>
              </a:highlight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100"/>
              </a:spcAft>
            </a:pPr>
            <a:r>
              <a:rPr lang="ko-KR" altLang="ko-KR" sz="12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비교 대상으로 선택</a:t>
            </a:r>
            <a:endParaRPr lang="ko-KR" altLang="en-US" sz="1200">
              <a:highlight>
                <a:srgbClr val="FFFFFF"/>
              </a:highlight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2ADE69-51E5-E956-B78E-D0218BD603F5}"/>
              </a:ext>
            </a:extLst>
          </p:cNvPr>
          <p:cNvGrpSpPr/>
          <p:nvPr/>
        </p:nvGrpSpPr>
        <p:grpSpPr>
          <a:xfrm>
            <a:off x="856970" y="4317860"/>
            <a:ext cx="926280" cy="146160"/>
            <a:chOff x="856970" y="4317860"/>
            <a:chExt cx="92628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97C61A7-FCD7-ECD5-CE76-4736041B501C}"/>
                    </a:ext>
                  </a:extLst>
                </p14:cNvPr>
                <p14:cNvContentPartPr/>
                <p14:nvPr/>
              </p14:nvContentPartPr>
              <p14:xfrm>
                <a:off x="856970" y="4322900"/>
                <a:ext cx="881280" cy="1411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97C61A7-FCD7-ECD5-CE76-4736041B50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970" y="4314260"/>
                  <a:ext cx="898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20899B5-9203-AFA3-DD2C-FDA40542F576}"/>
                    </a:ext>
                  </a:extLst>
                </p14:cNvPr>
                <p14:cNvContentPartPr/>
                <p14:nvPr/>
              </p14:nvContentPartPr>
              <p14:xfrm>
                <a:off x="1540250" y="4317860"/>
                <a:ext cx="243000" cy="115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20899B5-9203-AFA3-DD2C-FDA40542F5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1250" y="4308860"/>
                  <a:ext cx="260640" cy="13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2139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5335C1-1DC1-649B-C8CB-4A1375323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/>
              <a:t>4) </a:t>
            </a:r>
            <a:r>
              <a:rPr lang="ko-KR" altLang="en-US" sz="2000"/>
              <a:t>이력 임계값 방법</a:t>
            </a:r>
            <a:r>
              <a:rPr lang="en-US" altLang="ko-KR" sz="2000"/>
              <a:t>(hysteresis thresholding)</a:t>
            </a:r>
          </a:p>
          <a:p>
            <a:r>
              <a:rPr lang="ko-KR" altLang="en-US" sz="1600"/>
              <a:t>비최대치를 억제하여도 에지가 아닌 것이 에지로 결정된 경우가 많이 존재</a:t>
            </a:r>
            <a:endParaRPr lang="en-US" altLang="ko-KR" sz="1600"/>
          </a:p>
          <a:p>
            <a:r>
              <a:rPr lang="ko-KR" altLang="en-US" sz="1600"/>
              <a:t>잘못된 에지를 제거</a:t>
            </a:r>
            <a:r>
              <a:rPr lang="en-US" altLang="ko-KR" sz="1600"/>
              <a:t>, </a:t>
            </a:r>
            <a:r>
              <a:rPr lang="ko-KR" altLang="en-US" sz="1600"/>
              <a:t>정확한 에지만을 검출하여 에지가 끊어지는 것을 방지하는 방법</a:t>
            </a:r>
            <a:endParaRPr lang="en-US" altLang="ko-KR" sz="1600"/>
          </a:p>
          <a:p>
            <a:r>
              <a:rPr lang="ko-KR" altLang="en-US" sz="1600"/>
              <a:t>두 개의 임계값</a:t>
            </a:r>
            <a:r>
              <a:rPr lang="en-US" altLang="ko-KR" sz="1600"/>
              <a:t>(Thigh , Tlow ) </a:t>
            </a:r>
            <a:r>
              <a:rPr lang="ko-KR" altLang="en-US" sz="1600"/>
              <a:t>사용해 에지 이력 추적으로 에지 결정</a:t>
            </a:r>
          </a:p>
          <a:p>
            <a:r>
              <a:rPr lang="ko-KR" altLang="en-US" sz="1600"/>
              <a:t>각 화소에서 높은 임계값보다 크면 에지 추적 시작</a:t>
            </a:r>
          </a:p>
          <a:p>
            <a:pPr marL="0" indent="0">
              <a:buNone/>
            </a:pPr>
            <a:r>
              <a:rPr lang="ko-KR" altLang="en-US" sz="1600"/>
              <a:t>       </a:t>
            </a:r>
            <a:r>
              <a:rPr lang="en-US" altLang="ko-KR" sz="1600"/>
              <a:t>-&gt;</a:t>
            </a:r>
            <a:r>
              <a:rPr lang="ko-KR" altLang="en-US" sz="1600"/>
              <a:t> 추적하면 추적하지 않은 이웃 화소로 낮은 임계값보다 큰 화소를 에지로 결정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2D5EF9-1577-F01A-CDF6-7A4911B9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7.2.3 </a:t>
            </a:r>
            <a:r>
              <a:rPr lang="ko-KR" altLang="en-US"/>
              <a:t>캐니 에지 검출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7917B585-7BF8-F15A-9B0C-BB0F44272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68960"/>
            <a:ext cx="69151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49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451C3B-9309-9D2F-98C9-AF55E819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7.2.3 </a:t>
            </a:r>
            <a:r>
              <a:rPr lang="ko-KR" altLang="en-US"/>
              <a:t>캐니 에지 검출</a:t>
            </a: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9E16F1A-6DBC-B146-49A5-295607517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30" y="1052736"/>
            <a:ext cx="6079614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85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451C3B-9309-9D2F-98C9-AF55E819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7.2.3 </a:t>
            </a:r>
            <a:r>
              <a:rPr lang="ko-KR" altLang="en-US"/>
              <a:t>캐니 에지 검출</a:t>
            </a:r>
          </a:p>
        </p:txBody>
      </p:sp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6CEB5B7-E568-E905-C577-FD0B4966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9" y="1052736"/>
            <a:ext cx="8372442" cy="56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7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451C3B-9309-9D2F-98C9-AF55E819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7.2.3 </a:t>
            </a:r>
            <a:r>
              <a:rPr lang="ko-KR" altLang="en-US"/>
              <a:t>캐니 에지 검출</a:t>
            </a: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B249BAF-6D3D-88DB-0B90-BB805015F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58931"/>
            <a:ext cx="6022598" cy="57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52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D0B7CC-74CA-B5FD-F88D-B3F6065B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7.2.3 </a:t>
            </a:r>
            <a:r>
              <a:rPr lang="ko-KR" altLang="en-US"/>
              <a:t>캐니 에지 검출</a:t>
            </a:r>
          </a:p>
        </p:txBody>
      </p:sp>
      <p:pic>
        <p:nvPicPr>
          <p:cNvPr id="5" name="그림 4" descr="텍스트, 말, 스크린샷, 스케치이(가) 표시된 사진&#10;&#10;자동 생성된 설명">
            <a:extLst>
              <a:ext uri="{FF2B5EF4-FFF2-40B4-BE49-F238E27FC236}">
                <a16:creationId xmlns:a16="http://schemas.microsoft.com/office/drawing/2014/main" id="{CBED07D3-B86B-1FE1-9A5D-22A7C5E7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8748464" cy="39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6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CE45C2E-809F-3DDC-9E12-6EEC2F3840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회선</a:t>
            </a:r>
            <a:r>
              <a:rPr kumimoji="0" lang="ko-KR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마스크 내의 </a:t>
            </a:r>
            <a:r>
              <a:rPr kumimoji="0" lang="ko-KR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원소값과</a:t>
            </a:r>
            <a:r>
              <a:rPr kumimoji="0" lang="ko-KR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공간 영역에 있는 입력 영상의 </a:t>
            </a:r>
            <a:r>
              <a:rPr kumimoji="0" lang="ko-KR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화소값들을</a:t>
            </a:r>
            <a:r>
              <a:rPr kumimoji="0" lang="ko-KR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대응되게 곱하여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    </a:t>
            </a:r>
            <a:r>
              <a:rPr kumimoji="0" lang="ko-KR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출력 </a:t>
            </a:r>
            <a:r>
              <a:rPr kumimoji="0" lang="ko-KR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화소값을</a:t>
            </a:r>
            <a:r>
              <a:rPr kumimoji="0" lang="ko-KR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계산하는 것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모든 출력 </a:t>
            </a:r>
            <a:r>
              <a:rPr kumimoji="0" lang="ko-KR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화소값에</a:t>
            </a:r>
            <a:r>
              <a:rPr kumimoji="0" lang="ko-KR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대해 이동하면서 수행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547C1FF-BF87-4591-8DF7-A3C375B2C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7.1.1 </a:t>
            </a:r>
            <a:r>
              <a:rPr lang="ko-KR" altLang="en-US"/>
              <a:t>공간 영역의 개념과 회선</a:t>
            </a:r>
          </a:p>
        </p:txBody>
      </p:sp>
      <p:pic>
        <p:nvPicPr>
          <p:cNvPr id="5" name="그림 4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7324B0F3-11A8-D2C6-9511-EE5367201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83041"/>
            <a:ext cx="6601779" cy="4621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35F074-B054-D403-6787-8F392094CCA2}"/>
              </a:ext>
            </a:extLst>
          </p:cNvPr>
          <p:cNvSpPr txBox="1"/>
          <p:nvPr/>
        </p:nvSpPr>
        <p:spPr>
          <a:xfrm>
            <a:off x="251520" y="3717032"/>
            <a:ext cx="4643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마스크 크기만큼의 </a:t>
            </a:r>
            <a:endParaRPr lang="en-US" altLang="ko-KR" sz="1200" b="1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2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주위 화소 이용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87841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BE1899F-45CC-4FF2-1012-26E51E43C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앞의 </a:t>
            </a:r>
            <a:r>
              <a:rPr lang="ko-KR" altLang="en-US" sz="18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내용은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회선을 이용한 영상처리 방법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회선을 이용한 필터링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7.3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절 내용은 비선형 공간 필터링 방법</a:t>
            </a: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7.3.1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최댓값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최솟값 필터링</a:t>
            </a: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7.3.2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평균값 필터링</a:t>
            </a:r>
            <a:endParaRPr lang="en-US" altLang="ko-KR" sz="18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7.3.3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미디언 필터링</a:t>
            </a: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7.3.4 </a:t>
            </a:r>
            <a:r>
              <a:rPr lang="ko-KR" altLang="ko-KR" sz="180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가우시안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스무딩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필터링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4C8B21-D199-DDD9-3102-FDD7166B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 </a:t>
            </a:r>
            <a:r>
              <a:rPr lang="ko-KR" altLang="en-US"/>
              <a:t>기타 필터링</a:t>
            </a:r>
          </a:p>
        </p:txBody>
      </p:sp>
    </p:spTree>
    <p:extLst>
      <p:ext uri="{BB962C8B-B14F-4D97-AF65-F5344CB8AC3E}">
        <p14:creationId xmlns:p14="http://schemas.microsoft.com/office/powerpoint/2010/main" val="1342794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EAD995-359A-FA90-C071-98CCE0C0B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6" y="1107281"/>
            <a:ext cx="8429625" cy="46434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/>
              <a:t>입력 영상의 해당 화소</a:t>
            </a:r>
            <a:r>
              <a:rPr lang="en-US" altLang="ko-KR" sz="2000"/>
              <a:t>(</a:t>
            </a:r>
            <a:r>
              <a:rPr lang="ko-KR" altLang="en-US" sz="2000"/>
              <a:t>중심화소</a:t>
            </a:r>
            <a:r>
              <a:rPr lang="en-US" altLang="ko-KR" sz="2000"/>
              <a:t>)</a:t>
            </a:r>
            <a:r>
              <a:rPr lang="ko-KR" altLang="en-US" sz="2000"/>
              <a:t>에서 마스크로 씌워진 영역의 입력화소들을 가져와서 그 중에 최댓값</a:t>
            </a:r>
            <a:r>
              <a:rPr lang="en-US" altLang="ko-KR" sz="2000"/>
              <a:t>/</a:t>
            </a:r>
            <a:r>
              <a:rPr lang="ko-KR" altLang="en-US" sz="2000"/>
              <a:t>최솟값을 출력화소로 결정하는 방법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1ABE64-DE31-2CD1-DBC7-9A431705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7.3.1 </a:t>
            </a:r>
            <a:r>
              <a:rPr lang="ko-KR" altLang="en-US"/>
              <a:t>최댓값</a:t>
            </a:r>
            <a:r>
              <a:rPr lang="en-US" altLang="ko-KR"/>
              <a:t>/ </a:t>
            </a:r>
            <a:r>
              <a:rPr lang="ko-KR" altLang="en-US"/>
              <a:t>최솟값 필터링</a:t>
            </a:r>
          </a:p>
        </p:txBody>
      </p:sp>
      <p:pic>
        <p:nvPicPr>
          <p:cNvPr id="5" name="그림 4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82CE7847-791B-416E-54BB-19FE3BBD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5" y="1916832"/>
            <a:ext cx="68675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28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EFC167-774B-2A49-7FC8-B2C27CA46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최댓값 필터링 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 계수 중에서 최댓값을 통과시켜 출력 화소가 됨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큰 값인 밝은 색들로 출력 화소 구성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돌출되는 어두운 값들이 제거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전체적으로 밝은 영상이 됨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밝은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임펄스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잡음이 강조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최솟값 </a:t>
            </a:r>
            <a:r>
              <a:rPr lang="ko-KR" altLang="en-US" sz="18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터링 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 계수 중에서 최솟값을 통과시켜 출력 화소가 됨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큰 작은 값인 어두운 색들로 출력 화소 구성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돌출되는 밝은 값들이 제거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전체적으로 어두운 영상이 됨</a:t>
            </a:r>
          </a:p>
          <a:p>
            <a:pPr lvl="1"/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어두운 </a:t>
            </a:r>
            <a:r>
              <a:rPr lang="ko-KR" altLang="ko-KR" sz="160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임펄스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잡음이 강조</a:t>
            </a:r>
            <a:endParaRPr lang="ko-KR" altLang="en-US" sz="32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DEFFB2-EAB7-6D20-A490-A512A7AE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7.3.1 </a:t>
            </a:r>
            <a:r>
              <a:rPr lang="ko-KR" altLang="en-US"/>
              <a:t>최댓값</a:t>
            </a:r>
            <a:r>
              <a:rPr lang="en-US" altLang="ko-KR"/>
              <a:t>/ </a:t>
            </a:r>
            <a:r>
              <a:rPr lang="ko-KR" altLang="en-US"/>
              <a:t>최솟값 필터링</a:t>
            </a:r>
          </a:p>
        </p:txBody>
      </p:sp>
    </p:spTree>
    <p:extLst>
      <p:ext uri="{BB962C8B-B14F-4D97-AF65-F5344CB8AC3E}">
        <p14:creationId xmlns:p14="http://schemas.microsoft.com/office/powerpoint/2010/main" val="505473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27503FC-173A-B800-9363-5CF6DAEC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7.3.1 </a:t>
            </a:r>
            <a:r>
              <a:rPr lang="ko-KR" altLang="en-US"/>
              <a:t>최댓값</a:t>
            </a:r>
            <a:r>
              <a:rPr lang="en-US" altLang="ko-KR"/>
              <a:t>/ </a:t>
            </a:r>
            <a:r>
              <a:rPr lang="ko-KR" altLang="en-US"/>
              <a:t>최솟값 필터링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361BAB-85CE-D100-BE34-EED92561F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06" y="1111701"/>
            <a:ext cx="7265587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8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D18544E-C249-9EC8-8912-DC6EB263B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2645" y="5892215"/>
            <a:ext cx="7527181" cy="93610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/>
              <a:t>결과 영상들의 상하좌우 경계 부분은 마스크 크기의 절반만큼 필터링이 되지 않아서 검은색 선으로 표현됨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6E6071-E9EC-5E37-4CEA-B0D9C382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7.3.1 </a:t>
            </a:r>
            <a:r>
              <a:rPr lang="ko-KR" altLang="en-US"/>
              <a:t>최댓값</a:t>
            </a:r>
            <a:r>
              <a:rPr lang="en-US" altLang="ko-KR"/>
              <a:t>/ </a:t>
            </a:r>
            <a:r>
              <a:rPr lang="ko-KR" altLang="en-US"/>
              <a:t>최솟값 필터링</a:t>
            </a:r>
          </a:p>
        </p:txBody>
      </p:sp>
      <p:pic>
        <p:nvPicPr>
          <p:cNvPr id="5" name="그림 4" descr="텍스트, 흑백, 스크린샷, 블랙이(가) 표시된 사진&#10;&#10;자동 생성된 설명">
            <a:extLst>
              <a:ext uri="{FF2B5EF4-FFF2-40B4-BE49-F238E27FC236}">
                <a16:creationId xmlns:a16="http://schemas.microsoft.com/office/drawing/2014/main" id="{5B362E59-5B55-53B3-94CC-16A0E7FA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7" y="1124744"/>
            <a:ext cx="8429625" cy="3664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0484C-7469-FA62-433F-698066121CDB}"/>
              </a:ext>
            </a:extLst>
          </p:cNvPr>
          <p:cNvSpPr txBox="1"/>
          <p:nvPr/>
        </p:nvSpPr>
        <p:spPr>
          <a:xfrm>
            <a:off x="3347864" y="4743114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최댓값 필터링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최솟값 필터링</a:t>
            </a:r>
            <a:endParaRPr lang="en-US" altLang="ko-KR" sz="18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입력 영상보다 밝아짐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  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전반적으로 영상이 </a:t>
            </a:r>
            <a:endParaRPr lang="en-US" altLang="ko-KR" sz="18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        어둡게 나타남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    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714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15466C-8750-E4CC-1F55-55C9E513EE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07281"/>
            <a:ext cx="8429625" cy="4643438"/>
          </a:xfrm>
        </p:spPr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마스크로 씌워진 영역의 입력 화소들을 가져와서 그 화소들의 평균을 구하여 출력 화소로 지정</a:t>
            </a:r>
          </a:p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블러링 효과 나타남</a:t>
            </a:r>
            <a:endParaRPr lang="en-US" altLang="ko-KR" sz="18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E6FDB0-FCBC-DBFC-4368-465368C2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7.3.2 </a:t>
            </a:r>
            <a:r>
              <a:rPr lang="ko-KR" altLang="en-US"/>
              <a:t>평균값 필터링</a:t>
            </a:r>
          </a:p>
        </p:txBody>
      </p:sp>
      <p:pic>
        <p:nvPicPr>
          <p:cNvPr id="5" name="그림 4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72241982-EDFE-3BD1-F1AC-AF0E500B3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572178"/>
            <a:ext cx="5870996" cy="50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C35ED0-C7A6-7BFF-2370-AACAB893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7.3.2 </a:t>
            </a:r>
            <a:r>
              <a:rPr lang="ko-KR" altLang="en-US"/>
              <a:t>평균값 필터링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BA3E218-A07A-26A3-26E5-3C8F85A53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41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45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0A6C67-1916-48F0-7F71-94D40396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7.3.2 </a:t>
            </a:r>
            <a:r>
              <a:rPr lang="ko-KR" altLang="en-US"/>
              <a:t>평균값 필터링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A83BCCA-927C-B801-18A4-56B45C7A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43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57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34B4F0B-233D-9096-190E-16F2C0C9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7.3.2 </a:t>
            </a:r>
            <a:r>
              <a:rPr lang="ko-KR" altLang="en-US"/>
              <a:t>평균값 필터링</a:t>
            </a:r>
          </a:p>
        </p:txBody>
      </p:sp>
      <p:pic>
        <p:nvPicPr>
          <p:cNvPr id="5" name="그림 4" descr="텍스트, 스크린샷, 예술이(가) 표시된 사진&#10;&#10;자동 생성된 설명">
            <a:extLst>
              <a:ext uri="{FF2B5EF4-FFF2-40B4-BE49-F238E27FC236}">
                <a16:creationId xmlns:a16="http://schemas.microsoft.com/office/drawing/2014/main" id="{E47061DD-0B74-3980-CA26-F437578E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52736"/>
            <a:ext cx="6789070" cy="453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57669-2847-0F2F-877A-93437774D186}"/>
              </a:ext>
            </a:extLst>
          </p:cNvPr>
          <p:cNvSpPr txBox="1"/>
          <p:nvPr/>
        </p:nvSpPr>
        <p:spPr>
          <a:xfrm>
            <a:off x="971600" y="5604772"/>
            <a:ext cx="7920880" cy="1253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결과 영상이 비슷하게 흐려짐</a:t>
            </a:r>
          </a:p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예제까지는 영상의 상하좌우 끝부분에 마스크 크기의 절반만큼 검은색으로 출력되었는데</a:t>
            </a:r>
          </a:p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이번에는 정상적으로 처리됨</a:t>
            </a:r>
          </a:p>
          <a:p>
            <a:pPr>
              <a:spcAft>
                <a:spcPts val="100"/>
              </a:spcAft>
            </a:pP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마스크의 범위가 입력 영상을 벗어나는 화소에 대해서 입력 영상의 중심 화소를 출력 화소로 지정했기 때문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85777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16199B-D47F-A10D-AA45-9099E0C60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24744"/>
            <a:ext cx="8429625" cy="511256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/>
              <a:t>입력 영상의 상하좌우 끝부분에 있는 화소들은 마스크를 씌웠을 때 </a:t>
            </a: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입력 화소가 존재하지 않는 화소들이 있음</a:t>
            </a:r>
            <a:endParaRPr lang="en-US" altLang="ko-KR" sz="1600"/>
          </a:p>
          <a:p>
            <a:pPr marL="0" indent="0">
              <a:buNone/>
            </a:pPr>
            <a:r>
              <a:rPr lang="en-US" altLang="ko-KR" sz="1600"/>
              <a:t>3X3 </a:t>
            </a:r>
            <a:r>
              <a:rPr lang="ko-KR" altLang="en-US" sz="1600"/>
              <a:t>마스크일 경우 상하좌우 한 화소씩</a:t>
            </a:r>
            <a:endParaRPr lang="en-US" altLang="ko-KR" sz="1600"/>
          </a:p>
          <a:p>
            <a:pPr marL="0" indent="0">
              <a:buNone/>
            </a:pPr>
            <a:r>
              <a:rPr lang="en-US" altLang="ko-KR" sz="1600"/>
              <a:t>5X5 </a:t>
            </a:r>
            <a:r>
              <a:rPr lang="ko-KR" altLang="en-US" sz="1600"/>
              <a:t>마스크일 경우 상하좌우 두 화소씩</a:t>
            </a:r>
            <a:endParaRPr lang="en-US" altLang="ko-KR" sz="1600"/>
          </a:p>
          <a:p>
            <a:pPr marL="0" indent="0">
              <a:buNone/>
            </a:pPr>
            <a:r>
              <a:rPr lang="en-US" altLang="ko-KR" sz="1600"/>
              <a:t>-&gt; </a:t>
            </a:r>
            <a:r>
              <a:rPr lang="ko-KR" altLang="en-US" sz="1600"/>
              <a:t>배열 참조가 잘못되어 </a:t>
            </a: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오류가 발생하기 때문에</a:t>
            </a: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추가적인 방법을 적용해</a:t>
            </a: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출력 화소를 결정해야 함</a:t>
            </a:r>
            <a:endParaRPr lang="en-US" altLang="ko-KR" sz="1600"/>
          </a:p>
          <a:p>
            <a:pPr marL="0" indent="0">
              <a:buNone/>
            </a:pPr>
            <a:endParaRPr lang="en-US" altLang="ko-KR" sz="1600"/>
          </a:p>
          <a:p>
            <a:pPr marL="0" indent="0">
              <a:buNone/>
            </a:pPr>
            <a:endParaRPr lang="en-US" altLang="ko-KR" sz="1600"/>
          </a:p>
          <a:p>
            <a:pPr marL="0" indent="0">
              <a:buNone/>
            </a:pPr>
            <a:r>
              <a:rPr lang="en-US" altLang="ko-KR" sz="1600"/>
              <a:t>OpenCV</a:t>
            </a:r>
            <a:r>
              <a:rPr lang="ko-KR" altLang="en-US" sz="1600"/>
              <a:t>에서 상하좌우 </a:t>
            </a: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경계 부분의 화소값을</a:t>
            </a: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결정하는 방법으로 </a:t>
            </a:r>
            <a:endParaRPr lang="en-US" altLang="ko-KR" sz="1600"/>
          </a:p>
          <a:p>
            <a:pPr marL="0" indent="0">
              <a:buNone/>
            </a:pPr>
            <a:r>
              <a:rPr lang="en-US" altLang="ko-KR" sz="1600"/>
              <a:t>borderType </a:t>
            </a:r>
            <a:r>
              <a:rPr lang="ko-KR" altLang="en-US" sz="1600"/>
              <a:t>이라는 </a:t>
            </a: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옵션</a:t>
            </a:r>
            <a:r>
              <a:rPr lang="en-US" altLang="ko-KR" sz="1600"/>
              <a:t> </a:t>
            </a:r>
            <a:r>
              <a:rPr lang="ko-KR" altLang="en-US" sz="1600"/>
              <a:t>상수를 </a:t>
            </a: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다음과 같이 정의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B17C53-2D2C-B7E2-605A-D738E1BE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7.3.2 </a:t>
            </a:r>
            <a:r>
              <a:rPr lang="ko-KR" altLang="en-US"/>
              <a:t>평균값 필터링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9B9E090-300C-D0B2-502F-00331ABFA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348880"/>
            <a:ext cx="5997353" cy="43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59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85CC6F-B9D6-4D3D-EDD5-68CF430C3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400" err="1"/>
              <a:t>블러링</a:t>
            </a:r>
            <a:r>
              <a:rPr lang="ko-KR" altLang="en-US" sz="2400"/>
              <a:t> 현상</a:t>
            </a:r>
          </a:p>
          <a:p>
            <a:pPr lvl="1"/>
            <a:r>
              <a:rPr lang="ko-KR" altLang="en-US" sz="1800"/>
              <a:t>디지털카메라로 사진 찍을 때</a:t>
            </a:r>
            <a:r>
              <a:rPr lang="en-US" altLang="ko-KR" sz="1800"/>
              <a:t>, </a:t>
            </a:r>
            <a:r>
              <a:rPr lang="ko-KR" altLang="en-US" sz="1800"/>
              <a:t>초점이 맞지 않으면 </a:t>
            </a:r>
            <a:r>
              <a:rPr lang="en-US" altLang="ko-KR" sz="1800"/>
              <a:t>-&gt;</a:t>
            </a:r>
            <a:r>
              <a:rPr lang="ko-KR" altLang="en-US" sz="1800"/>
              <a:t> 사진 흐려짐</a:t>
            </a:r>
          </a:p>
          <a:p>
            <a:pPr lvl="1"/>
            <a:r>
              <a:rPr lang="ko-KR" altLang="en-US" sz="1800"/>
              <a:t>이러한 현상을 이용해서 영상의 디테일한 부분을 제거하는 아웃 </a:t>
            </a:r>
            <a:r>
              <a:rPr lang="ko-KR" altLang="en-US" sz="1800" err="1"/>
              <a:t>포커싱</a:t>
            </a:r>
            <a:r>
              <a:rPr lang="en-US" altLang="ko-KR" sz="1800"/>
              <a:t>(out focusing) </a:t>
            </a:r>
            <a:r>
              <a:rPr lang="ko-KR" altLang="en-US" sz="1800"/>
              <a:t>기법</a:t>
            </a:r>
          </a:p>
          <a:p>
            <a:pPr lvl="2"/>
            <a:r>
              <a:rPr lang="ko-KR" altLang="en-US" sz="1600"/>
              <a:t>포토샵을 이용한 ‘</a:t>
            </a:r>
            <a:r>
              <a:rPr lang="ko-KR" altLang="en-US" sz="1600" err="1"/>
              <a:t>뽀샵</a:t>
            </a:r>
            <a:r>
              <a:rPr lang="ko-KR" altLang="en-US" sz="1600"/>
              <a:t>’</a:t>
            </a:r>
          </a:p>
          <a:p>
            <a:pPr lvl="2"/>
            <a:r>
              <a:rPr lang="ko-KR" altLang="en-US" sz="1600"/>
              <a:t>사진 </a:t>
            </a:r>
            <a:r>
              <a:rPr lang="ko-KR" altLang="en-US" sz="1600" err="1"/>
              <a:t>편집앱의</a:t>
            </a:r>
            <a:r>
              <a:rPr lang="ko-KR" altLang="en-US" sz="1600"/>
              <a:t> ‘</a:t>
            </a:r>
            <a:r>
              <a:rPr lang="ko-KR" altLang="en-US" sz="1600" err="1"/>
              <a:t>뽀샤시</a:t>
            </a:r>
            <a:r>
              <a:rPr lang="ko-KR" altLang="en-US" sz="1600"/>
              <a:t>’ 기능</a:t>
            </a:r>
            <a:endParaRPr lang="en-US" altLang="ko-KR" sz="1600"/>
          </a:p>
          <a:p>
            <a:endParaRPr lang="ko-KR" altLang="en-US" sz="2000"/>
          </a:p>
          <a:p>
            <a:r>
              <a:rPr lang="ko-KR" altLang="en-US" sz="2400" err="1">
                <a:solidFill>
                  <a:srgbClr val="FF0000"/>
                </a:solidFill>
              </a:rPr>
              <a:t>블러링</a:t>
            </a:r>
            <a:r>
              <a:rPr lang="en-US" altLang="ko-KR" sz="2400">
                <a:solidFill>
                  <a:srgbClr val="FF0000"/>
                </a:solidFill>
              </a:rPr>
              <a:t>(blurring)</a:t>
            </a:r>
          </a:p>
          <a:p>
            <a:pPr marL="457200" lvl="1" indent="0">
              <a:buNone/>
            </a:pPr>
            <a:r>
              <a:rPr lang="ko-KR" altLang="en-US" sz="1800"/>
              <a:t>영상에서 </a:t>
            </a:r>
            <a:r>
              <a:rPr lang="ko-KR" altLang="en-US" sz="1800" err="1"/>
              <a:t>화소값이</a:t>
            </a:r>
            <a:r>
              <a:rPr lang="ko-KR" altLang="en-US" sz="1800"/>
              <a:t> 급격하게 변하는 부분들을 감소시켜 점진적으로 변하게 함으로써 영상이 전체적으로 부드러운 느낌이 나게 하는 기술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1D3A46-5700-4AC9-9608-D08BC382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7.1.2 </a:t>
            </a:r>
            <a:r>
              <a:rPr lang="ko-KR" altLang="en-US" err="1"/>
              <a:t>블러링</a:t>
            </a:r>
            <a:r>
              <a:rPr lang="ko-KR" altLang="en-US"/>
              <a:t> </a:t>
            </a:r>
            <a:r>
              <a:rPr lang="en-US" altLang="ko-KR"/>
              <a:t>blurring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67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609929-D6D7-6C46-7A37-21A294B01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07281"/>
            <a:ext cx="8429625" cy="4643438"/>
          </a:xfrm>
        </p:spPr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 범위의 입력 화소들을 정렬하여 </a:t>
            </a:r>
            <a:r>
              <a:rPr lang="ko-KR" altLang="ko-KR" sz="1800" kern="10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중간값을</a:t>
            </a:r>
            <a:r>
              <a:rPr lang="ko-KR" altLang="ko-KR" sz="1800" kern="10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출력 화소로 결정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임펄스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잡음이나 소금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후추 잡음은 마스크 범위 내에서 가장 큰 값 혹은 가장 작은 값이 되기 때문에 출력 화소에서 배제됨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이와 같은 잡음 제거에 효과적</a:t>
            </a:r>
          </a:p>
          <a:p>
            <a:r>
              <a:rPr lang="ko-KR" altLang="ko-KR" sz="18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마스크의 크기가 커지면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잡음 제거 성능은 향상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되지만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모든 화소를 순회하며 마스크 범위에 대해 정렬 알고리즘을 수행해야 하는 부담 때문에 </a:t>
            </a:r>
            <a:r>
              <a:rPr lang="ko-KR" altLang="ko-KR" sz="18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수행시간이 기하급수적으로 증가</a:t>
            </a:r>
            <a:endParaRPr lang="en-US" altLang="ko-KR" sz="1800" b="1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</a:pPr>
            <a:r>
              <a:rPr lang="ko-KR" altLang="en-US" sz="1800">
                <a:ea typeface="맑은 고딕" panose="020B0503020000020004" pitchFamily="50" charset="-127"/>
                <a:cs typeface="Times New Roman" panose="02020603050405020304" pitchFamily="18" charset="0"/>
              </a:rPr>
              <a:t>보통 명암도 영상에서 </a:t>
            </a:r>
            <a:r>
              <a:rPr lang="en-US" altLang="ko-KR" sz="1800"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                                                           </a:t>
            </a:r>
            <a:r>
              <a:rPr lang="ko-KR" altLang="en-US" sz="1800">
                <a:ea typeface="맑은 고딕" panose="020B0503020000020004" pitchFamily="50" charset="-127"/>
                <a:cs typeface="Times New Roman" panose="02020603050405020304" pitchFamily="18" charset="0"/>
              </a:rPr>
              <a:t>효과적으로 수행됨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</a:pPr>
            <a:r>
              <a:rPr lang="en-US" altLang="ko-KR" sz="1600"/>
              <a:t>RGB </a:t>
            </a:r>
            <a:r>
              <a:rPr lang="ko-KR" altLang="en-US" sz="1600"/>
              <a:t>컬러 공간에서</a:t>
            </a:r>
            <a:r>
              <a:rPr lang="en-US" altLang="ko-KR" sz="1600"/>
              <a:t> 3</a:t>
            </a:r>
            <a:r>
              <a:rPr lang="ko-KR" altLang="en-US" sz="1600"/>
              <a:t>개채널 간의 </a:t>
            </a:r>
            <a:endParaRPr lang="en-US" altLang="ko-KR" sz="1600"/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lang="ko-KR" altLang="en-US" sz="1600"/>
              <a:t>      상호 의존도가 커서 오히려 잡음이 </a:t>
            </a:r>
            <a:endParaRPr lang="en-US" altLang="ko-KR" sz="1600"/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lang="ko-KR" altLang="en-US" sz="1600"/>
              <a:t>      많아질 수 있음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1CECBB-734D-6206-502A-ABBE3240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7.3.3 </a:t>
            </a:r>
            <a:r>
              <a:rPr lang="ko-KR" altLang="en-US"/>
              <a:t>미디언 필터링</a:t>
            </a:r>
          </a:p>
        </p:txBody>
      </p:sp>
      <p:pic>
        <p:nvPicPr>
          <p:cNvPr id="5" name="그림 4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E2B30007-8E07-2AE8-EA30-BE9B8DC3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15675"/>
            <a:ext cx="4104456" cy="36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4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743F43-77EF-EC0F-98CB-D31ED0F4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7.3.3 </a:t>
            </a:r>
            <a:r>
              <a:rPr lang="ko-KR" altLang="en-US"/>
              <a:t>미디언 필터링</a:t>
            </a:r>
          </a:p>
        </p:txBody>
      </p:sp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398A791F-5373-98A9-3EE4-F85511DF6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05" y="1124744"/>
            <a:ext cx="5890989" cy="56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92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6546B72-EB82-DBBE-BEE5-7D7255CB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7.3.3 </a:t>
            </a:r>
            <a:r>
              <a:rPr lang="ko-KR" altLang="en-US"/>
              <a:t>미디언 필터링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F5E265-75AB-DE3B-06B0-0CA1BAAFB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1" y="1520474"/>
            <a:ext cx="8429625" cy="40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82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9E2913-2126-EC73-9398-54EF8329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7.3.3 </a:t>
            </a:r>
            <a:r>
              <a:rPr lang="ko-KR" altLang="en-US"/>
              <a:t>미디언 필터링</a:t>
            </a:r>
          </a:p>
        </p:txBody>
      </p:sp>
      <p:pic>
        <p:nvPicPr>
          <p:cNvPr id="5" name="그림 4" descr="하늘, 건물, 야외, 흑백이(가) 표시된 사진&#10;&#10;자동 생성된 설명">
            <a:extLst>
              <a:ext uri="{FF2B5EF4-FFF2-40B4-BE49-F238E27FC236}">
                <a16:creationId xmlns:a16="http://schemas.microsoft.com/office/drawing/2014/main" id="{FBECC1B1-4299-B656-3A69-260922F3E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82" y="1124744"/>
            <a:ext cx="7099726" cy="514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D529A-A027-736A-0F1D-58632F3D60CB}"/>
              </a:ext>
            </a:extLst>
          </p:cNvPr>
          <p:cNvSpPr txBox="1"/>
          <p:nvPr/>
        </p:nvSpPr>
        <p:spPr>
          <a:xfrm>
            <a:off x="5220072" y="1138022"/>
            <a:ext cx="464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소금 후추 잡음이 추가됨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5ADE0-C928-C755-3E61-21EEDDE055A8}"/>
              </a:ext>
            </a:extLst>
          </p:cNvPr>
          <p:cNvSpPr txBox="1"/>
          <p:nvPr/>
        </p:nvSpPr>
        <p:spPr>
          <a:xfrm>
            <a:off x="1007096" y="6389971"/>
            <a:ext cx="8136904" cy="36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미디언 필터링을 수행해서 잡음이 잘 제거됨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다만 세부적인 부분이 블러링됨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00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0466A6-FC93-7CEC-A1BE-06570D668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96752"/>
            <a:ext cx="8429625" cy="4643438"/>
          </a:xfrm>
        </p:spPr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/>
              <a:t>스무딩 </a:t>
            </a:r>
            <a:r>
              <a:rPr lang="en-US" altLang="ko-KR" sz="1600"/>
              <a:t>= </a:t>
            </a:r>
            <a:r>
              <a:rPr lang="ko-KR" altLang="en-US" sz="1600"/>
              <a:t>블러링 </a:t>
            </a:r>
            <a:r>
              <a:rPr lang="en-US" altLang="ko-KR" sz="1600"/>
              <a:t>: </a:t>
            </a:r>
            <a:r>
              <a:rPr lang="ko-KR" altLang="en-US" sz="1600"/>
              <a:t>회선을 통해서 영상의 세세한 부분을 부드럽게 하는 기법  </a:t>
            </a:r>
            <a:endParaRPr lang="en-US" altLang="ko-KR" sz="1600"/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600"/>
              <a:t>     대표적인 방법 </a:t>
            </a:r>
            <a:r>
              <a:rPr lang="en-US" altLang="ko-KR" sz="1600"/>
              <a:t>- </a:t>
            </a:r>
            <a:r>
              <a:rPr lang="ko-KR" altLang="en-US" sz="1600"/>
              <a:t>가우시안 필터링</a:t>
            </a:r>
            <a:endParaRPr lang="en-US" altLang="ko-KR" sz="2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가우시안 필터링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가우시안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분포를 마스크의 계수로 사용하여 회선 수행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정규분포 곡선을 갖는 마스크를 </a:t>
            </a:r>
            <a:r>
              <a:rPr lang="ko-KR" altLang="ko-KR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가우시안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수식에 따라서 생성하고 회선 수행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 계수의 전체 합이 </a:t>
            </a: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되어야 입력 영상의 밝기 유지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가우시안 분포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(=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정규 분포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특정 값의 출현 비율을 그래프로 그렸을 때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평균에서 가장 큰 수치 가짐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평균을 기준으로 좌우 대칭 형태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양끝으로 갈수록 수치가 낮아지는 종 모양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평균과 표준편차로 그래프 모양 변경</a:t>
            </a: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</a:t>
            </a: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ko-KR" altLang="en-US" sz="2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E51619-CF45-AE16-FCA1-4471F0FA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7.3.4 </a:t>
            </a:r>
            <a:r>
              <a:rPr lang="ko-KR" altLang="en-US" err="1"/>
              <a:t>가우시안</a:t>
            </a:r>
            <a:r>
              <a:rPr lang="ko-KR" altLang="en-US"/>
              <a:t> </a:t>
            </a:r>
            <a:r>
              <a:rPr lang="ko-KR" altLang="en-US" err="1"/>
              <a:t>스무딩</a:t>
            </a:r>
            <a:r>
              <a:rPr lang="ko-KR" altLang="en-US"/>
              <a:t> 필터링</a:t>
            </a:r>
          </a:p>
        </p:txBody>
      </p:sp>
      <p:pic>
        <p:nvPicPr>
          <p:cNvPr id="5" name="그림 4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FFE08C2E-A24C-9EE1-DC9F-A2DD6E9AB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82551"/>
            <a:ext cx="3856816" cy="2675449"/>
          </a:xfrm>
          <a:prstGeom prst="rect">
            <a:avLst/>
          </a:prstGeom>
        </p:spPr>
      </p:pic>
      <p:pic>
        <p:nvPicPr>
          <p:cNvPr id="7" name="그림 6" descr="폰트, 친필, 서예, 라인이(가) 표시된 사진&#10;&#10;자동 생성된 설명">
            <a:extLst>
              <a:ext uri="{FF2B5EF4-FFF2-40B4-BE49-F238E27FC236}">
                <a16:creationId xmlns:a16="http://schemas.microsoft.com/office/drawing/2014/main" id="{ABE207CB-0608-3E27-7275-394A1388D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4" y="3087494"/>
            <a:ext cx="42291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965417-222D-19F0-107B-A9D7630AFA88}"/>
              </a:ext>
            </a:extLst>
          </p:cNvPr>
          <p:cNvSpPr txBox="1"/>
          <p:nvPr/>
        </p:nvSpPr>
        <p:spPr>
          <a:xfrm>
            <a:off x="467544" y="3770506"/>
            <a:ext cx="5328592" cy="304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정규분포를 평균과 표준편차를 이용해 함수식으로 표현</a:t>
            </a:r>
            <a:endParaRPr lang="ko-KR" altLang="ko-KR" sz="20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4A139-E9D6-49B7-B88F-241F5D9D7B90}"/>
              </a:ext>
            </a:extLst>
          </p:cNvPr>
          <p:cNvSpPr txBox="1"/>
          <p:nvPr/>
        </p:nvSpPr>
        <p:spPr>
          <a:xfrm>
            <a:off x="5452401" y="3603953"/>
            <a:ext cx="4643306" cy="63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표준편차가 커지면 그래프의 폭이 넓어지고 </a:t>
            </a:r>
            <a:endParaRPr lang="en-US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표준편차가 작아지면 폭이 좁아짐</a:t>
            </a:r>
            <a:endParaRPr lang="ko-KR" altLang="ko-KR" sz="20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57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E946197-42EB-DB2C-C3B7-D6AFDD08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60648"/>
            <a:ext cx="7787208" cy="562074"/>
          </a:xfrm>
        </p:spPr>
        <p:txBody>
          <a:bodyPr/>
          <a:lstStyle/>
          <a:p>
            <a:r>
              <a:rPr lang="en-US" altLang="ko-KR"/>
              <a:t>7.3.4 </a:t>
            </a:r>
            <a:r>
              <a:rPr lang="ko-KR" altLang="en-US"/>
              <a:t>가우시안 스무딩 필터링</a:t>
            </a:r>
          </a:p>
        </p:txBody>
      </p:sp>
      <p:pic>
        <p:nvPicPr>
          <p:cNvPr id="5" name="그림 4" descr="도표, 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61DBBCE9-820C-89FB-6BD3-59E6FB0E6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67757"/>
            <a:ext cx="7246377" cy="4404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C03EA-EDEC-F9AB-AE06-D31AFB37A2C3}"/>
              </a:ext>
            </a:extLst>
          </p:cNvPr>
          <p:cNvSpPr txBox="1"/>
          <p:nvPr/>
        </p:nvSpPr>
        <p:spPr>
          <a:xfrm>
            <a:off x="149890" y="4725144"/>
            <a:ext cx="1829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표준편차가 </a:t>
            </a:r>
            <a:endParaRPr lang="en-US" altLang="ko-KR" sz="18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큰 경우 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FF81F-06F1-8C3E-EE78-2141F817CADD}"/>
              </a:ext>
            </a:extLst>
          </p:cNvPr>
          <p:cNvSpPr txBox="1"/>
          <p:nvPr/>
        </p:nvSpPr>
        <p:spPr>
          <a:xfrm>
            <a:off x="7314178" y="4653136"/>
            <a:ext cx="1829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표준편차가 </a:t>
            </a:r>
            <a:endParaRPr lang="en-US" altLang="ko-KR" sz="18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작은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경우 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3614C-6536-49E1-3D2E-85AC53D00403}"/>
              </a:ext>
            </a:extLst>
          </p:cNvPr>
          <p:cNvSpPr txBox="1"/>
          <p:nvPr/>
        </p:nvSpPr>
        <p:spPr>
          <a:xfrm>
            <a:off x="0" y="5446178"/>
            <a:ext cx="4860032" cy="1426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표준편차가 클수록 </a:t>
            </a:r>
            <a:endParaRPr lang="en-US" altLang="ko-KR" sz="1600" kern="100">
              <a:effectLst/>
              <a:highlight>
                <a:srgbClr val="FFFFFF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평균의 높이 낮아지고 폭 넓어짐</a:t>
            </a:r>
          </a:p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600" kern="100"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마스크가 블러링 마스크와 유사</a:t>
            </a:r>
          </a:p>
          <a:p>
            <a:pPr>
              <a:spcAft>
                <a:spcPts val="100"/>
              </a:spcAft>
            </a:pPr>
            <a:r>
              <a:rPr lang="ko-KR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결과 영상에 중심 화소와 비슷한 비중으로 </a:t>
            </a:r>
            <a:endParaRPr lang="en-US" altLang="ko-KR" sz="1600">
              <a:effectLst/>
              <a:highlight>
                <a:srgbClr val="FFFFFF"/>
              </a:highlight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100"/>
              </a:spcAft>
            </a:pPr>
            <a:r>
              <a:rPr lang="ko-KR" altLang="ko-KR" sz="16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주변 화소가 반영되기 때문에 흐림의 정도 심해짐</a:t>
            </a:r>
            <a:endParaRPr lang="ko-KR" altLang="en-US" sz="1600">
              <a:highlight>
                <a:srgbClr val="FFFFFF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33E48-4885-590E-9338-D6F1B0BDADB0}"/>
              </a:ext>
            </a:extLst>
          </p:cNvPr>
          <p:cNvSpPr txBox="1"/>
          <p:nvPr/>
        </p:nvSpPr>
        <p:spPr>
          <a:xfrm>
            <a:off x="4716016" y="5459002"/>
            <a:ext cx="4643306" cy="141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표준편차가 작아지면 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구성된 마스크에서 중심계수의 값 커지고 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주변계수의 값 작아짐</a:t>
            </a:r>
          </a:p>
          <a:p>
            <a:pPr>
              <a:spcAft>
                <a:spcPts val="100"/>
              </a:spcAft>
            </a:pP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결과 영상에 중심 화소의 비중이 커지기 때문에 흐림의 정도가 약화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C3260-DF0E-A156-D172-659CE5418C9D}"/>
              </a:ext>
            </a:extLst>
          </p:cNvPr>
          <p:cNvSpPr txBox="1"/>
          <p:nvPr/>
        </p:nvSpPr>
        <p:spPr>
          <a:xfrm>
            <a:off x="1835696" y="1663662"/>
            <a:ext cx="7125753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표준편차를 변경해서 그래프에서 기둥의 폭 조절 가능</a:t>
            </a:r>
          </a:p>
          <a:p>
            <a:pPr>
              <a:spcAft>
                <a:spcPts val="100"/>
              </a:spcAft>
            </a:pPr>
            <a:r>
              <a:rPr lang="en-US" altLang="ko-KR" sz="16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마스크 계수의 구성을 표준편차로 조정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469037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8707AD-F75F-B333-016B-D8EB9061C9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EA4160-E18F-5E70-1AA8-70F56BD0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7.3.4 </a:t>
            </a:r>
            <a:r>
              <a:rPr lang="ko-KR" altLang="en-US"/>
              <a:t>가우시안 스무딩 필터링</a:t>
            </a:r>
          </a:p>
        </p:txBody>
      </p:sp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52291BF-FBD5-861D-4698-1B67C0937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0" y="1404997"/>
            <a:ext cx="9144000" cy="44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74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365B96-4495-9069-0037-8A30575F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7.3.4 </a:t>
            </a:r>
            <a:r>
              <a:rPr lang="ko-KR" altLang="en-US"/>
              <a:t>가우시안 스무딩 필터링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09D8755-5794-A418-26C4-8A3C680E8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094"/>
            <a:ext cx="9144000" cy="40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74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6D251D7-D6FF-EFD6-84C2-84CF495F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7.3.4 </a:t>
            </a:r>
            <a:r>
              <a:rPr lang="ko-KR" altLang="en-US"/>
              <a:t>가우시안 스무딩 필터링</a:t>
            </a:r>
          </a:p>
        </p:txBody>
      </p:sp>
      <p:pic>
        <p:nvPicPr>
          <p:cNvPr id="5" name="그림 4" descr="텍스트, 스크린샷, 야외, 예술이(가) 표시된 사진&#10;&#10;자동 생성된 설명">
            <a:extLst>
              <a:ext uri="{FF2B5EF4-FFF2-40B4-BE49-F238E27FC236}">
                <a16:creationId xmlns:a16="http://schemas.microsoft.com/office/drawing/2014/main" id="{2EBCF918-998B-23ED-193E-7FD1D76E5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1124745"/>
            <a:ext cx="7564924" cy="4896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20204-6465-FD68-B8E3-3024FB16DC58}"/>
              </a:ext>
            </a:extLst>
          </p:cNvPr>
          <p:cNvSpPr txBox="1"/>
          <p:nvPr/>
        </p:nvSpPr>
        <p:spPr>
          <a:xfrm>
            <a:off x="1115616" y="6093296"/>
            <a:ext cx="8496944" cy="640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마스크의 크기에서 가로 값을 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17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상대적으로 크게 했기 때문에 가로 방향 표준편차가 커짐</a:t>
            </a:r>
          </a:p>
          <a:p>
            <a:r>
              <a:rPr lang="en-US" altLang="ko-KR" sz="14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세로 방향으로 심하게 흐려지는 영상 생성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833777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A08CFF-E804-C34C-47D4-494ED48B6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7.4.1 </a:t>
            </a:r>
            <a:r>
              <a:rPr lang="ko-KR" altLang="ko-KR" sz="20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침식 연산 </a:t>
            </a:r>
            <a:endParaRPr lang="en-US" altLang="ko-KR" sz="200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7.4.2 </a:t>
            </a:r>
            <a:r>
              <a:rPr lang="ko-KR" altLang="ko-KR" sz="20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팽창 연산</a:t>
            </a:r>
            <a:endParaRPr lang="en-US" altLang="ko-KR" sz="20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7.4.3 </a:t>
            </a:r>
            <a:r>
              <a:rPr lang="ko-KR" altLang="ko-KR" sz="20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열림 연산</a:t>
            </a:r>
            <a:r>
              <a:rPr lang="en-US" altLang="ko-KR" sz="20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닫힘 연산</a:t>
            </a:r>
            <a:endParaRPr lang="ko-KR" altLang="en-US" sz="36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8BA1D5-D533-2E66-C32A-5FF4BF4E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 </a:t>
            </a:r>
            <a:r>
              <a:rPr lang="ko-KR" altLang="en-US" err="1"/>
              <a:t>모폴로지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0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1555D73-2078-40EB-013E-A3D2B1CD7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블러링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법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블러링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마스크를 이용해서 회선을 수행</a:t>
            </a:r>
          </a:p>
          <a:p>
            <a:pPr marL="0" indent="0">
              <a:buNone/>
            </a:pP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마스크의 모든 원소의 값을 같게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지정해 수행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이웃하는 화소들이 비슷한 값 가짐</a:t>
            </a:r>
            <a:endParaRPr lang="en-US" altLang="ko-KR" sz="16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60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ko-KR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6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ko-KR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ko-KR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6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6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6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600" kern="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kumimoji="0" lang="ko-KR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영상에서 </a:t>
            </a:r>
            <a:r>
              <a:rPr kumimoji="0" lang="ko-KR" altLang="ko-KR" sz="1600" b="0" i="0" u="none" strike="noStrike" kern="1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화소값이</a:t>
            </a:r>
            <a:r>
              <a:rPr kumimoji="0" lang="ko-KR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급격하게 변하는 부분들을 감소시켜</a:t>
            </a:r>
            <a:endParaRPr kumimoji="0" lang="en-US" altLang="ko-KR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kumimoji="0" lang="ko-KR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점진적으로 변하게 함으로써</a:t>
            </a:r>
          </a:p>
          <a:p>
            <a:pPr marL="0" marR="0" lvl="0" indent="0" algn="just" defTabSz="914400" rtl="0" eaLnBrk="0" fontAlgn="base" latinLnBrk="1" hangingPunct="0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kumimoji="0" lang="ko-KR" altLang="en-US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 </a:t>
            </a:r>
            <a:r>
              <a:rPr kumimoji="0" lang="ko-KR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전체적으로 부드러운 느낌</a:t>
            </a:r>
            <a:r>
              <a:rPr kumimoji="0" lang="en-US" altLang="ko-KR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+ </a:t>
            </a:r>
            <a:r>
              <a:rPr kumimoji="0" lang="ko-KR" altLang="en-US" sz="16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흐려짐</a:t>
            </a:r>
            <a:endParaRPr kumimoji="0" lang="en-US" altLang="ko-KR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sz="28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AC961E-60FD-DE54-69E9-E21E6966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7.1.2 </a:t>
            </a:r>
            <a:r>
              <a:rPr lang="ko-KR" altLang="en-US" err="1"/>
              <a:t>블러링</a:t>
            </a:r>
            <a:r>
              <a:rPr lang="ko-KR" altLang="en-US"/>
              <a:t> </a:t>
            </a:r>
            <a:r>
              <a:rPr lang="en-US" altLang="ko-KR"/>
              <a:t>blurring</a:t>
            </a:r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865CEFE-0DC6-2EE1-7EEC-EF27CACB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76872"/>
            <a:ext cx="5184576" cy="30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440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66FC70-AE54-1317-FA2B-3736AA33B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07281"/>
            <a:ext cx="8429625" cy="4643438"/>
          </a:xfrm>
        </p:spPr>
        <p:txBody>
          <a:bodyPr/>
          <a:lstStyle/>
          <a:p>
            <a:r>
              <a:rPr lang="ko-KR" altLang="en-US" sz="2000" err="1"/>
              <a:t>모폴로지</a:t>
            </a:r>
            <a:r>
              <a:rPr lang="ko-KR" altLang="en-US" sz="2000"/>
              <a:t> </a:t>
            </a:r>
            <a:r>
              <a:rPr lang="en-US" altLang="ko-KR" sz="2000"/>
              <a:t>– </a:t>
            </a:r>
            <a:r>
              <a:rPr lang="ko-KR" altLang="en-US" sz="2000"/>
              <a:t>형태학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/>
              <a:t>생물학 </a:t>
            </a:r>
            <a:r>
              <a:rPr lang="en-US" altLang="ko-KR" sz="1600"/>
              <a:t>: </a:t>
            </a:r>
            <a:r>
              <a:rPr lang="ko-KR" altLang="en-US" sz="1600"/>
              <a:t>생물형태의 기술과 그 법칙성의 탐구를 목적으로 일반적으로 해부학과    발생학을 합쳐서 형태학 이라 부름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/>
              <a:t>의학 </a:t>
            </a:r>
            <a:r>
              <a:rPr lang="en-US" altLang="ko-KR" sz="1600"/>
              <a:t>: </a:t>
            </a:r>
            <a:r>
              <a:rPr lang="ko-KR" altLang="en-US" sz="1600"/>
              <a:t>인체 형태학이란 의미로 사용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err="1"/>
              <a:t>체육학</a:t>
            </a:r>
            <a:r>
              <a:rPr lang="ko-KR" altLang="en-US" sz="1600"/>
              <a:t> </a:t>
            </a:r>
            <a:r>
              <a:rPr lang="en-US" altLang="ko-KR" sz="1600"/>
              <a:t>:</a:t>
            </a:r>
            <a:r>
              <a:rPr lang="ko-KR" altLang="en-US" sz="1600"/>
              <a:t> 스포츠 운동 형태학이란 개념으로 사용</a:t>
            </a:r>
            <a:endParaRPr lang="en-US" altLang="ko-KR" sz="160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/>
              <a:t>영상 처리에서 형태학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1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모폴로지</a:t>
            </a:r>
            <a:r>
              <a:rPr lang="ko-KR" altLang="en-US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영상의 객체들의 형태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shape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분석하고 처리하는 기법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형태학적 처리를 활용하여 영상의 경계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골격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블록 등의 형태 표현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필요한 요소 추출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객체의 형태를 변형시켜야 하기 때문에 주로 이진 영상에서 수행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대표적 연산 방법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침식 연산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/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팽창 연산</a:t>
            </a: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두개를 조합한 닫힘 연산</a:t>
            </a: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/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열림 연산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번의 수행으로 결과가 미흡할 경우 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iterations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인수를 통해 여러 번 반복적 수행 가능</a:t>
            </a:r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84F1C8-9ADE-141E-ADAA-6D435A9E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 </a:t>
            </a:r>
            <a:r>
              <a:rPr lang="ko-KR" altLang="en-US" err="1"/>
              <a:t>모폴로지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76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65D8C6-BA12-04EA-19E3-826068BA0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객체를 </a:t>
            </a:r>
            <a:r>
              <a:rPr lang="ko-KR" altLang="ko-KR" sz="18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침식시키는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연산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 크기 축소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잡음 같은 작은 크기의 객체 제거 가능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확장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소금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후추 잡음과 같은 </a:t>
            </a:r>
            <a:r>
              <a:rPr lang="ko-KR" altLang="ko-KR" sz="18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임펄스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잡음 제거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영상 내에서 객체의 돌출부를 감소시키기 때문에 서로 닿는 물체를 분리할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때에도 유용하게 사용 가능</a:t>
            </a:r>
            <a:endParaRPr lang="ko-KR" altLang="en-US" sz="1800" b="1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2333D1-4671-665D-57F3-1E04B4CE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7.4.1 </a:t>
            </a:r>
            <a:r>
              <a:rPr lang="ko-KR" altLang="en-US"/>
              <a:t>침식 연산</a:t>
            </a:r>
          </a:p>
        </p:txBody>
      </p:sp>
    </p:spTree>
    <p:extLst>
      <p:ext uri="{BB962C8B-B14F-4D97-AF65-F5344CB8AC3E}">
        <p14:creationId xmlns:p14="http://schemas.microsoft.com/office/powerpoint/2010/main" val="913112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BAB534A-EB14-71C1-98F8-A255F529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7.4.1 </a:t>
            </a:r>
            <a:r>
              <a:rPr lang="ko-KR" altLang="en-US"/>
              <a:t>침식 연산</a:t>
            </a:r>
          </a:p>
        </p:txBody>
      </p:sp>
      <p:pic>
        <p:nvPicPr>
          <p:cNvPr id="5" name="그림 4" descr="텍스트, 도표, 평면도, 지도이(가) 표시된 사진&#10;&#10;자동 생성된 설명">
            <a:extLst>
              <a:ext uri="{FF2B5EF4-FFF2-40B4-BE49-F238E27FC236}">
                <a16:creationId xmlns:a16="http://schemas.microsoft.com/office/drawing/2014/main" id="{D94CF961-5C77-0144-A965-903D0838D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60503"/>
            <a:ext cx="5798989" cy="486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455D5-A9B6-C50C-2F16-322BDA740FCD}"/>
              </a:ext>
            </a:extLst>
          </p:cNvPr>
          <p:cNvSpPr txBox="1"/>
          <p:nvPr/>
        </p:nvSpPr>
        <p:spPr>
          <a:xfrm>
            <a:off x="178593" y="1149173"/>
            <a:ext cx="87868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입력 영상의 화소와 마스크 원소가 한 개의 화소라도 일치하지 않으면 출력 화소 </a:t>
            </a:r>
            <a:r>
              <a:rPr lang="en-US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됨</a:t>
            </a:r>
            <a:r>
              <a:rPr lang="en-US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ko-KR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검은색</a:t>
            </a:r>
            <a:r>
              <a:rPr lang="en-US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r>
              <a:rPr lang="ko-KR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입력 영상의 화소와 마스크 원소가 모두 일치하면 출력 화소 </a:t>
            </a:r>
            <a:r>
              <a:rPr lang="en-US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됨</a:t>
            </a:r>
            <a:r>
              <a:rPr lang="en-US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ko-KR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흰색</a:t>
            </a:r>
            <a:r>
              <a:rPr lang="en-US" altLang="ko-KR" sz="1600">
                <a:effectLst/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ko-KR" altLang="en-US" sz="1600">
              <a:latin typeface="+mn-ea"/>
              <a:ea typeface="+mn-ea"/>
            </a:endParaRPr>
          </a:p>
          <a:p>
            <a:r>
              <a:rPr lang="ko-KR" altLang="en-US" sz="1600">
                <a:latin typeface="+mn-ea"/>
                <a:ea typeface="+mn-ea"/>
              </a:rPr>
              <a:t>마스크 원소가 </a:t>
            </a:r>
            <a:r>
              <a:rPr lang="en-US" altLang="ko-KR" sz="1600">
                <a:latin typeface="+mn-ea"/>
                <a:ea typeface="+mn-ea"/>
              </a:rPr>
              <a:t>1</a:t>
            </a:r>
            <a:r>
              <a:rPr lang="ko-KR" altLang="en-US" sz="1600">
                <a:latin typeface="+mn-ea"/>
                <a:ea typeface="+mn-ea"/>
              </a:rPr>
              <a:t>인 위치만을 비교대상으로</a:t>
            </a:r>
          </a:p>
        </p:txBody>
      </p:sp>
    </p:spTree>
    <p:extLst>
      <p:ext uri="{BB962C8B-B14F-4D97-AF65-F5344CB8AC3E}">
        <p14:creationId xmlns:p14="http://schemas.microsoft.com/office/powerpoint/2010/main" val="3649376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6DF279-0B96-EE9A-567B-F2C705730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9632" y="5373216"/>
            <a:ext cx="7704856" cy="172819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/>
              <a:t>돌출 부위 </a:t>
            </a:r>
            <a:r>
              <a:rPr lang="en-US" altLang="ko-KR" sz="1800"/>
              <a:t>:</a:t>
            </a:r>
            <a:r>
              <a:rPr lang="ko-KR" altLang="en-US" sz="1800"/>
              <a:t> 여러 화소 깎여 나감</a:t>
            </a: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화소 개수가 작은 블록</a:t>
            </a:r>
            <a:r>
              <a:rPr lang="en-US" altLang="ko-KR" sz="1800"/>
              <a:t>(</a:t>
            </a:r>
            <a:r>
              <a:rPr lang="ko-KR" altLang="en-US" sz="1800"/>
              <a:t>잡음</a:t>
            </a:r>
            <a:r>
              <a:rPr lang="en-US" altLang="ko-KR" sz="1800"/>
              <a:t>) : </a:t>
            </a:r>
            <a:r>
              <a:rPr lang="ko-KR" altLang="en-US" sz="1800"/>
              <a:t>모든 화소가 완전히 제거됨</a:t>
            </a:r>
            <a:endParaRPr lang="en-US" altLang="ko-KR" sz="18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764C5E-61CD-1A38-9054-21307E08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7.4.1 </a:t>
            </a:r>
            <a:r>
              <a:rPr lang="ko-KR" altLang="en-US"/>
              <a:t>침식 연산</a:t>
            </a:r>
          </a:p>
        </p:txBody>
      </p:sp>
      <p:pic>
        <p:nvPicPr>
          <p:cNvPr id="5" name="그림 4" descr="텍스트, 스크린샷, 도표, 낱말맞추기 퍼즐이(가) 표시된 사진&#10;&#10;자동 생성된 설명">
            <a:extLst>
              <a:ext uri="{FF2B5EF4-FFF2-40B4-BE49-F238E27FC236}">
                <a16:creationId xmlns:a16="http://schemas.microsoft.com/office/drawing/2014/main" id="{65DAECD8-4894-D450-6BEA-4C08F0DC0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1196752"/>
            <a:ext cx="845586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6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269F2D-2243-8FBD-189B-9933F0F6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7.4.1 </a:t>
            </a:r>
            <a:r>
              <a:rPr lang="ko-KR" altLang="en-US"/>
              <a:t>침식 연산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CECE0BD-4CC3-B3D6-27DB-A0CFA6F3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5" y="1065749"/>
            <a:ext cx="7412550" cy="57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773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CD3B5C9-EA7C-0A62-67FE-3EC1A7AD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7.4.1 </a:t>
            </a:r>
            <a:r>
              <a:rPr lang="ko-KR" altLang="en-US"/>
              <a:t>침식 연산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3960AFA-6B17-32A7-F28A-6BEFC50F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6" y="1052736"/>
            <a:ext cx="723694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13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AEC05C4-59E9-9A2A-9E5B-53DE6D12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7.4.1 </a:t>
            </a:r>
            <a:r>
              <a:rPr lang="ko-KR" altLang="en-US"/>
              <a:t>침식 연산</a:t>
            </a:r>
          </a:p>
        </p:txBody>
      </p:sp>
      <p:pic>
        <p:nvPicPr>
          <p:cNvPr id="5" name="그림 4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916EEDB-1F49-7993-4DB1-A448E59BE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5" y="1317974"/>
            <a:ext cx="8280920" cy="4941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ED2225-3E53-AC24-8886-E9C2C1BFA69F}"/>
              </a:ext>
            </a:extLst>
          </p:cNvPr>
          <p:cNvSpPr txBox="1"/>
          <p:nvPr/>
        </p:nvSpPr>
        <p:spPr>
          <a:xfrm>
            <a:off x="3779912" y="3605990"/>
            <a:ext cx="6137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입력 영상을 이진 영상으로 만들어 </a:t>
            </a:r>
            <a:r>
              <a:rPr lang="ko-KR" altLang="ko-KR" sz="140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모폴로지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처리를 준비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38B55-2DA0-4259-31B1-CDB19B7562B0}"/>
              </a:ext>
            </a:extLst>
          </p:cNvPr>
          <p:cNvSpPr txBox="1"/>
          <p:nvPr/>
        </p:nvSpPr>
        <p:spPr>
          <a:xfrm>
            <a:off x="394119" y="6271837"/>
            <a:ext cx="3816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>
                <a:effectLst/>
                <a:highlight>
                  <a:srgbClr val="FFFFFF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침식 연산을 직접 구현해서 수행한 결과</a:t>
            </a:r>
            <a:endParaRPr lang="ko-KR" altLang="en-US" sz="1400">
              <a:highlight>
                <a:srgbClr val="FFFF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66B98D-6C55-D390-8267-FBDD359112DF}"/>
              </a:ext>
            </a:extLst>
          </p:cNvPr>
          <p:cNvSpPr txBox="1"/>
          <p:nvPr/>
        </p:nvSpPr>
        <p:spPr>
          <a:xfrm>
            <a:off x="3923928" y="6240642"/>
            <a:ext cx="5385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OpenCV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 제공하는 함수를 사용하여 수행한 결과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24069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3132A2-9004-BDBB-67F3-5AFFDB694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객체의 가장 외곽 화소를 확장</a:t>
            </a:r>
            <a:endParaRPr lang="en-US" altLang="ko-KR" sz="18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객체의 크기는 확대되고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뚜렷하게 나타남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배경은 축소 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 내부에 있는 빈 공간 </a:t>
            </a:r>
            <a:r>
              <a:rPr lang="ko-KR" altLang="ko-KR" sz="18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메워짐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 내부 잡음 제거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다만 배경 부분의 잡음들도 확장</a:t>
            </a: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6DE90DE-956A-79B6-10CE-3EB2F296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7.4.2 </a:t>
            </a:r>
            <a:r>
              <a:rPr lang="ko-KR" altLang="en-US"/>
              <a:t>팽창 연산</a:t>
            </a:r>
          </a:p>
        </p:txBody>
      </p:sp>
    </p:spTree>
    <p:extLst>
      <p:ext uri="{BB962C8B-B14F-4D97-AF65-F5344CB8AC3E}">
        <p14:creationId xmlns:p14="http://schemas.microsoft.com/office/powerpoint/2010/main" val="989681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5DB37D-3A35-C81F-3FFC-91AEC34EB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107281"/>
            <a:ext cx="8429625" cy="4643438"/>
          </a:xfrm>
        </p:spPr>
        <p:txBody>
          <a:bodyPr/>
          <a:lstStyle/>
          <a:p>
            <a:pPr marL="0" indent="0">
              <a:spcAft>
                <a:spcPts val="200"/>
              </a:spcAft>
              <a:buNone/>
            </a:pPr>
            <a:r>
              <a:rPr lang="en-US" altLang="ko-KR" sz="1600">
                <a:ea typeface="맑은 고딕" panose="020B0503020000020004" pitchFamily="50" charset="-127"/>
                <a:cs typeface="Times New Roman" panose="02020603050405020304" pitchFamily="18" charset="0"/>
              </a:rPr>
              <a:t>      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마스크 범위의 입력 화소와 팽창 마스크의 원소 간에 일치하는지 비교 </a:t>
            </a:r>
            <a:endParaRPr lang="en-US" altLang="ko-KR" sz="16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en-US" altLang="ko-KR" sz="1600"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팽창 마스크가 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 원소와 해당 입력 화소가 모두 불일치하면 출력 화소 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0 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en-US" altLang="ko-KR" sz="1600">
                <a:ea typeface="맑은 고딕" panose="020B0503020000020004" pitchFamily="50" charset="-127"/>
                <a:cs typeface="Times New Roman" panose="02020603050405020304" pitchFamily="18" charset="0"/>
              </a:rPr>
              <a:t>      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화소</a:t>
            </a:r>
            <a:r>
              <a:rPr lang="ko-KR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라도 일치하면 출력 화소 </a:t>
            </a:r>
            <a:r>
              <a:rPr lang="en-US" altLang="ko-KR" sz="16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endParaRPr lang="ko-KR" altLang="en-US" sz="1600"/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74F67B-3B34-2556-4292-9A616E1D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7.4.2 </a:t>
            </a:r>
            <a:r>
              <a:rPr lang="ko-KR" altLang="en-US"/>
              <a:t>팽창 연산</a:t>
            </a:r>
          </a:p>
        </p:txBody>
      </p:sp>
      <p:pic>
        <p:nvPicPr>
          <p:cNvPr id="5" name="그림 4" descr="텍스트, 도표, 평면도, 번호이(가) 표시된 사진&#10;&#10;자동 생성된 설명">
            <a:extLst>
              <a:ext uri="{FF2B5EF4-FFF2-40B4-BE49-F238E27FC236}">
                <a16:creationId xmlns:a16="http://schemas.microsoft.com/office/drawing/2014/main" id="{A25E9720-0B3B-7333-1851-DB4C088CD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228251"/>
            <a:ext cx="5544616" cy="45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1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DA8C6D-9133-0644-82C7-7D862985F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968DBB-B432-F930-CFE3-3E112A88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7.4.2 </a:t>
            </a:r>
            <a:r>
              <a:rPr lang="ko-KR" altLang="en-US"/>
              <a:t>팽창 연산</a:t>
            </a:r>
          </a:p>
        </p:txBody>
      </p:sp>
      <p:pic>
        <p:nvPicPr>
          <p:cNvPr id="5" name="그림 4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4B833EC5-DF45-AD2A-1E0C-D35C94DDD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1" y="1271265"/>
            <a:ext cx="8622937" cy="47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C6D5CD-CDC1-190D-7976-A51697C37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731BB7-053E-EFE9-9AEA-BA3084AD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7.1.2 </a:t>
            </a:r>
            <a:r>
              <a:rPr lang="ko-KR" altLang="en-US" err="1"/>
              <a:t>블러링</a:t>
            </a:r>
            <a:r>
              <a:rPr lang="ko-KR" altLang="en-US"/>
              <a:t> </a:t>
            </a:r>
            <a:r>
              <a:rPr lang="en-US" altLang="ko-KR"/>
              <a:t>blurring</a:t>
            </a:r>
            <a:endParaRPr lang="ko-KR" altLang="en-US"/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E7C1800-012F-5F6B-5410-697CF5057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1300949"/>
            <a:ext cx="8407312" cy="51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60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152D66-9ACF-D0F9-270F-EE86AB4E5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2F3129-BC2F-5092-2B16-1A09E22E9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7.4.2 </a:t>
            </a:r>
            <a:r>
              <a:rPr lang="ko-KR" altLang="en-US"/>
              <a:t>팽창 연산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46574D2-54FE-BBFB-8760-E79368C8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7488832" cy="56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704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F517133-BA9C-A437-A5E4-F36AD9FA4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383C0B7-2672-685F-17E0-6D465F0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7.4.2 </a:t>
            </a:r>
            <a:r>
              <a:rPr lang="ko-KR" altLang="en-US"/>
              <a:t>팽창 연산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FDF16F-7155-2CCF-5757-55156B11A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27" y="1300163"/>
            <a:ext cx="85629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625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6A7F72C-7F59-734A-0B98-338A22076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5373215"/>
            <a:ext cx="8429625" cy="15121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/>
              <a:t>	</a:t>
            </a:r>
            <a:r>
              <a:rPr lang="ko-KR" altLang="en-US" sz="1800"/>
              <a:t>객체들이 전반적으로 확장되어 뚜렷하게 나타남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7DCC36-C10F-09D9-A77B-A0BF4B2B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7.4.2 </a:t>
            </a:r>
            <a:r>
              <a:rPr lang="ko-KR" altLang="en-US"/>
              <a:t>팽창 연산</a:t>
            </a:r>
          </a:p>
        </p:txBody>
      </p:sp>
      <p:pic>
        <p:nvPicPr>
          <p:cNvPr id="5" name="그림 4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02E200A4-9CFA-59C5-898F-4C17E846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285874"/>
            <a:ext cx="8649491" cy="37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67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D4807F-F8EA-256C-E6FC-D832D531B6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모폴로지의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기본 연산인 침식 연산과 팽창 연산의 순서를 조합하여 수행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열림 연산 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opening operation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침식 연산 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팽창 연산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침식 연산으로 객체 축소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배경부분 미세한 잡음 제거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돌출 부분 등도 제거 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 원래 크기로 돌아가지 않음 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제거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팽창 연산으로 객체의 크기 확장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원래대로 돌아옴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841B8-CFAE-870B-EB6A-BF907FF6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7.4.3 </a:t>
            </a:r>
            <a:r>
              <a:rPr lang="ko-KR" altLang="en-US"/>
              <a:t>열림 연산</a:t>
            </a:r>
            <a:r>
              <a:rPr lang="en-US" altLang="ko-KR"/>
              <a:t>, </a:t>
            </a:r>
            <a:r>
              <a:rPr lang="ko-KR" altLang="en-US"/>
              <a:t>닫힘 연산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990CDAF-668B-3EF6-28DE-3D9AF1B0E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3714210"/>
            <a:ext cx="8604448" cy="31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107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E787C-2DF5-57E8-C264-C1074F0EB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닫힘 연산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closing operation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팽창 연산 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침식 연산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팽창 연산으로 객체 확장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/ 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 내부의 빈 공간 </a:t>
            </a:r>
            <a:r>
              <a:rPr lang="ko-KR" altLang="ko-KR" sz="1400" kern="1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메워짐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4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인접한 객체 이어지게</a:t>
            </a:r>
          </a:p>
          <a:p>
            <a:pPr lvl="1"/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침식 연산으로 객체의 크기 축소</a:t>
            </a:r>
            <a:r>
              <a:rPr lang="en-US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원래대로 돌아옴</a:t>
            </a:r>
            <a:r>
              <a:rPr lang="en-US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E6B39C-1A5E-F8D5-D6DB-12EC1C04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7.4.3 </a:t>
            </a:r>
            <a:r>
              <a:rPr lang="ko-KR" altLang="en-US"/>
              <a:t>열림 연산</a:t>
            </a:r>
            <a:r>
              <a:rPr lang="en-US" altLang="ko-KR"/>
              <a:t>, </a:t>
            </a:r>
            <a:r>
              <a:rPr lang="ko-KR" altLang="en-US"/>
              <a:t>닫힘 연산</a:t>
            </a:r>
          </a:p>
        </p:txBody>
      </p:sp>
      <p:pic>
        <p:nvPicPr>
          <p:cNvPr id="5" name="그림 4" descr="텍스트, 스크린샷, 키보드이(가) 표시된 사진&#10;&#10;자동 생성된 설명">
            <a:extLst>
              <a:ext uri="{FF2B5EF4-FFF2-40B4-BE49-F238E27FC236}">
                <a16:creationId xmlns:a16="http://schemas.microsoft.com/office/drawing/2014/main" id="{ADF2B168-5AA5-3E42-9BA7-E8EF65214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96952"/>
            <a:ext cx="8794406" cy="34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645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19D6CE-1F49-86C3-ED0C-60117FD26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11A9A3F-EB2F-7AAC-8AF3-C2B382D6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7.4.3 </a:t>
            </a:r>
            <a:r>
              <a:rPr lang="ko-KR" altLang="en-US"/>
              <a:t>열림 연산</a:t>
            </a:r>
            <a:r>
              <a:rPr lang="en-US" altLang="ko-KR"/>
              <a:t>, </a:t>
            </a:r>
            <a:r>
              <a:rPr lang="ko-KR" altLang="en-US"/>
              <a:t>닫힘 연산</a:t>
            </a:r>
          </a:p>
        </p:txBody>
      </p:sp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99B159A-29FA-C9BF-B813-1AEC4F2FF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8" y="1052736"/>
            <a:ext cx="8533039" cy="5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56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5DF7E0-B21F-482A-C782-BA2268BF4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BD4D03-8568-010B-89E7-57EE5466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7.4.3 </a:t>
            </a:r>
            <a:r>
              <a:rPr lang="ko-KR" altLang="en-US"/>
              <a:t>열림 연산</a:t>
            </a:r>
            <a:r>
              <a:rPr lang="en-US" altLang="ko-KR"/>
              <a:t>, </a:t>
            </a:r>
            <a:r>
              <a:rPr lang="ko-KR" altLang="en-US"/>
              <a:t>닫힘 연산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4264EF5-8636-0DCC-6353-CF416358D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1140618"/>
            <a:ext cx="8458990" cy="545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660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E6B39C-1A5E-F8D5-D6DB-12EC1C04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7.4.3 </a:t>
            </a:r>
            <a:r>
              <a:rPr lang="ko-KR" altLang="en-US"/>
              <a:t>열림 연산</a:t>
            </a:r>
            <a:r>
              <a:rPr lang="en-US" altLang="ko-KR"/>
              <a:t>, </a:t>
            </a:r>
            <a:r>
              <a:rPr lang="ko-KR" altLang="en-US"/>
              <a:t>닫힘 연산</a:t>
            </a:r>
          </a:p>
        </p:txBody>
      </p:sp>
      <p:pic>
        <p:nvPicPr>
          <p:cNvPr id="5" name="그림 4" descr="텍스트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E6E5AB83-BC0D-74DF-7F57-E0097B9E4F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46831" y="1052736"/>
            <a:ext cx="7802809" cy="2304256"/>
          </a:xfrm>
          <a:prstGeom prst="rect">
            <a:avLst/>
          </a:prstGeom>
        </p:spPr>
      </p:pic>
      <p:pic>
        <p:nvPicPr>
          <p:cNvPr id="7" name="그림 6" descr="텍스트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91002C5C-BBAE-6ABB-E8A6-2A60A8293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475656" y="3897127"/>
            <a:ext cx="7531542" cy="2224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8C830-EB84-E1E1-3097-B560B6837F99}"/>
              </a:ext>
            </a:extLst>
          </p:cNvPr>
          <p:cNvSpPr txBox="1"/>
          <p:nvPr/>
        </p:nvSpPr>
        <p:spPr>
          <a:xfrm>
            <a:off x="237636" y="3402340"/>
            <a:ext cx="6718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열림 연산 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객체 내부에 대한 변화 없이 객체 내부의 잡음 제거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8A759-5F6F-B850-8D30-7401EF7320F9}"/>
              </a:ext>
            </a:extLst>
          </p:cNvPr>
          <p:cNvSpPr txBox="1"/>
          <p:nvPr/>
        </p:nvSpPr>
        <p:spPr>
          <a:xfrm>
            <a:off x="1403648" y="6139070"/>
            <a:ext cx="727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닫힘 연산 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배경에 대한 변화 없이 객체 내부의 잡음을 제거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1624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E6B39C-1A5E-F8D5-D6DB-12EC1C04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 </a:t>
            </a:r>
            <a:r>
              <a:rPr lang="ko-KR" altLang="en-US"/>
              <a:t>모폴로지 심화예제</a:t>
            </a:r>
          </a:p>
        </p:txBody>
      </p:sp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624C281-CEB0-FD26-2F59-C23906F6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27" y="1052698"/>
            <a:ext cx="7709545" cy="5771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1EBEF1-63D9-5204-7A29-5B18684500B7}"/>
              </a:ext>
            </a:extLst>
          </p:cNvPr>
          <p:cNvSpPr txBox="1"/>
          <p:nvPr/>
        </p:nvSpPr>
        <p:spPr>
          <a:xfrm>
            <a:off x="5076056" y="541685"/>
            <a:ext cx="4643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+mn-ea"/>
                <a:ea typeface="+mn-ea"/>
              </a:rPr>
              <a:t>번호판 후보 객체 검출</a:t>
            </a:r>
          </a:p>
        </p:txBody>
      </p:sp>
    </p:spTree>
    <p:extLst>
      <p:ext uri="{BB962C8B-B14F-4D97-AF65-F5344CB8AC3E}">
        <p14:creationId xmlns:p14="http://schemas.microsoft.com/office/powerpoint/2010/main" val="29244634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E787C-2DF5-57E8-C264-C1074F0EB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E6B39C-1A5E-F8D5-D6DB-12EC1C04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 </a:t>
            </a:r>
            <a:r>
              <a:rPr lang="ko-KR" altLang="en-US"/>
              <a:t>모폴로지 심화예제</a:t>
            </a:r>
          </a:p>
        </p:txBody>
      </p:sp>
      <p:pic>
        <p:nvPicPr>
          <p:cNvPr id="5" name="그림 4" descr="텍스트, 차량, 육상 차량, 자동차이(가) 표시된 사진&#10;&#10;자동 생성된 설명">
            <a:extLst>
              <a:ext uri="{FF2B5EF4-FFF2-40B4-BE49-F238E27FC236}">
                <a16:creationId xmlns:a16="http://schemas.microsoft.com/office/drawing/2014/main" id="{C5326F39-96E2-DD8B-CCE0-882394BA1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3850"/>
            <a:ext cx="9144000" cy="46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4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37EE4C-EB1E-36EF-1869-CCD685EC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7.1.2 </a:t>
            </a:r>
            <a:r>
              <a:rPr lang="ko-KR" altLang="en-US" err="1"/>
              <a:t>블러링</a:t>
            </a:r>
            <a:r>
              <a:rPr lang="ko-KR" altLang="en-US"/>
              <a:t> </a:t>
            </a:r>
            <a:r>
              <a:rPr lang="en-US" altLang="ko-KR"/>
              <a:t>blurring</a:t>
            </a:r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03BCAD9-FF59-F7FA-BBFE-406152E68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2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60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accent2"/>
          </a:solidFill>
        </a:ln>
      </a:spPr>
      <a:bodyPr wrap="none" lIns="0" tIns="0" rIns="0" bIns="0" anchor="ctr" anchorCtr="0"/>
      <a:lstStyle>
        <a:defPPr algn="ctr">
          <a:defRPr sz="1600" dirty="0">
            <a:solidFill>
              <a:schemeClr val="tx1"/>
            </a:solidFill>
            <a:latin typeface="휴먼매직체" pitchFamily="18" charset="-127"/>
            <a:ea typeface="휴먼매직체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21435</TotalTime>
  <Words>2892</Words>
  <Application>Microsoft Office PowerPoint</Application>
  <PresentationFormat>화면 슬라이드 쇼(4:3)</PresentationFormat>
  <Paragraphs>509</Paragraphs>
  <Slides>89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9" baseType="lpstr">
      <vt:lpstr>HY헤드라인M</vt:lpstr>
      <vt:lpstr>KaTeX_Math</vt:lpstr>
      <vt:lpstr>굴림</vt:lpstr>
      <vt:lpstr>휴먼엑스포</vt:lpstr>
      <vt:lpstr>Arial</vt:lpstr>
      <vt:lpstr>HY견고딕</vt:lpstr>
      <vt:lpstr>Segoe UI</vt:lpstr>
      <vt:lpstr>Times New Roman</vt:lpstr>
      <vt:lpstr>맑은 고딕</vt:lpstr>
      <vt:lpstr>Office 테마</vt:lpstr>
      <vt:lpstr>OpenCV-Python으로 배우는 영상 처리 및 응용 7장 영역 처리</vt:lpstr>
      <vt:lpstr>7장 영역 처리</vt:lpstr>
      <vt:lpstr>7.1 회선 convolution</vt:lpstr>
      <vt:lpstr>7.1.1 공간 영역의 개념과 회선 </vt:lpstr>
      <vt:lpstr>7.1.1 공간 영역의 개념과 회선</vt:lpstr>
      <vt:lpstr>7.1.2 블러링 blurring</vt:lpstr>
      <vt:lpstr>7.1.2 블러링 blurring</vt:lpstr>
      <vt:lpstr>7.1.2 블러링 blurring</vt:lpstr>
      <vt:lpstr>7.1.2 블러링 blurring</vt:lpstr>
      <vt:lpstr>7.1.2 블러링 blurring</vt:lpstr>
      <vt:lpstr>7.1.2 블러링 blurring</vt:lpstr>
      <vt:lpstr>7.1.2 블러링 blurring</vt:lpstr>
      <vt:lpstr>7.1.3 샤프닝</vt:lpstr>
      <vt:lpstr>7.1.3 샤프닝</vt:lpstr>
      <vt:lpstr>7.1.3 샤프닝</vt:lpstr>
      <vt:lpstr>7.2 에지 edge 검출</vt:lpstr>
      <vt:lpstr>7.2 에지 edge 검출</vt:lpstr>
      <vt:lpstr>7.2 에지 edge 검출</vt:lpstr>
      <vt:lpstr>7.2.1 1차 미분 마스크</vt:lpstr>
      <vt:lpstr>7.2.1 1차 미분 마스크</vt:lpstr>
      <vt:lpstr>7.2.1 1차 미분 마스크 – 로버츠 마스크</vt:lpstr>
      <vt:lpstr>7.2.1 1차 미분 마스크 – 로버츠 마스크</vt:lpstr>
      <vt:lpstr>7.2.1 1차 미분 마스크 – 로버츠 마스크</vt:lpstr>
      <vt:lpstr>7.2.1 1차 미분 마스크 – 로버츠 마스크</vt:lpstr>
      <vt:lpstr>7.2.1 1차 미분 마스크 – 프리윗 마스크</vt:lpstr>
      <vt:lpstr>7.2.1 1차 미분 마스크 – 프리윗 마스크</vt:lpstr>
      <vt:lpstr>7.2.1 1차 미분 마스크 – 프리윗 마스크</vt:lpstr>
      <vt:lpstr>7.2.1 1차 미분 마스크 – 프리윗 마스크</vt:lpstr>
      <vt:lpstr>7.2.1 1차 미분 마스크 – 소벨 마스크</vt:lpstr>
      <vt:lpstr>7.2.1 1차 미분 마스크 – 소벨 마스크</vt:lpstr>
      <vt:lpstr>7.2.1 1차 미분 마스크 – 소벨 마스크</vt:lpstr>
      <vt:lpstr>7.2.2 2차 미분 마스크</vt:lpstr>
      <vt:lpstr>7.2.2 2차 미분 마스크</vt:lpstr>
      <vt:lpstr>7.2.2 2차 미분 마스크</vt:lpstr>
      <vt:lpstr>7.2.2 2차 미분 마스크</vt:lpstr>
      <vt:lpstr>7.2.2 2차 미분 마스크</vt:lpstr>
      <vt:lpstr>7.2.2 2차 미분 마스크</vt:lpstr>
      <vt:lpstr>7.2.2 2차 미분 마스크</vt:lpstr>
      <vt:lpstr>7.2.2 2차 미분 마스크</vt:lpstr>
      <vt:lpstr>7.2.2 2차 미분 마스크</vt:lpstr>
      <vt:lpstr>7.2.2 2차 미분 마스크</vt:lpstr>
      <vt:lpstr>7.2.3 캐니 에지 검출</vt:lpstr>
      <vt:lpstr>7.2.3 캐니 에지 검출</vt:lpstr>
      <vt:lpstr>7.2.3 캐니 에지 검출</vt:lpstr>
      <vt:lpstr>7.2.3 캐니 에지 검출</vt:lpstr>
      <vt:lpstr>7.2.3 캐니 에지 검출</vt:lpstr>
      <vt:lpstr>7.2.3 캐니 에지 검출</vt:lpstr>
      <vt:lpstr>7.2.3 캐니 에지 검출</vt:lpstr>
      <vt:lpstr>7.2.3 캐니 에지 검출</vt:lpstr>
      <vt:lpstr>7.3 기타 필터링</vt:lpstr>
      <vt:lpstr>7.3.1 최댓값/ 최솟값 필터링</vt:lpstr>
      <vt:lpstr>7.3.1 최댓값/ 최솟값 필터링</vt:lpstr>
      <vt:lpstr>7.3.1 최댓값/ 최솟값 필터링</vt:lpstr>
      <vt:lpstr>7.3.1 최댓값/ 최솟값 필터링</vt:lpstr>
      <vt:lpstr>7.3.2 평균값 필터링</vt:lpstr>
      <vt:lpstr>7.3.2 평균값 필터링</vt:lpstr>
      <vt:lpstr>7.3.2 평균값 필터링</vt:lpstr>
      <vt:lpstr>7.3.2 평균값 필터링</vt:lpstr>
      <vt:lpstr>7.3.2 평균값 필터링</vt:lpstr>
      <vt:lpstr>7.3.3 미디언 필터링</vt:lpstr>
      <vt:lpstr>7.3.3 미디언 필터링</vt:lpstr>
      <vt:lpstr>7.3.3 미디언 필터링</vt:lpstr>
      <vt:lpstr>7.3.3 미디언 필터링</vt:lpstr>
      <vt:lpstr>7.3.4 가우시안 스무딩 필터링</vt:lpstr>
      <vt:lpstr>7.3.4 가우시안 스무딩 필터링</vt:lpstr>
      <vt:lpstr>7.3.4 가우시안 스무딩 필터링</vt:lpstr>
      <vt:lpstr>7.3.4 가우시안 스무딩 필터링</vt:lpstr>
      <vt:lpstr>7.3.4 가우시안 스무딩 필터링</vt:lpstr>
      <vt:lpstr>7.4 모폴로지</vt:lpstr>
      <vt:lpstr>7.4 모폴로지</vt:lpstr>
      <vt:lpstr>7.4.1 침식 연산</vt:lpstr>
      <vt:lpstr>7.4.1 침식 연산</vt:lpstr>
      <vt:lpstr>7.4.1 침식 연산</vt:lpstr>
      <vt:lpstr>7.4.1 침식 연산</vt:lpstr>
      <vt:lpstr>7.4.1 침식 연산</vt:lpstr>
      <vt:lpstr>7.4.1 침식 연산</vt:lpstr>
      <vt:lpstr>7.4.2 팽창 연산</vt:lpstr>
      <vt:lpstr>7.4.2 팽창 연산</vt:lpstr>
      <vt:lpstr>7.4.2 팽창 연산</vt:lpstr>
      <vt:lpstr>7.4.2 팽창 연산</vt:lpstr>
      <vt:lpstr>7.4.2 팽창 연산</vt:lpstr>
      <vt:lpstr>7.4.2 팽창 연산</vt:lpstr>
      <vt:lpstr>7.4.3 열림 연산, 닫힘 연산</vt:lpstr>
      <vt:lpstr>7.4.3 열림 연산, 닫힘 연산</vt:lpstr>
      <vt:lpstr>7.4.3 열림 연산, 닫힘 연산</vt:lpstr>
      <vt:lpstr>7.4.3 열림 연산, 닫힘 연산</vt:lpstr>
      <vt:lpstr>7.4.3 열림 연산, 닫힘 연산</vt:lpstr>
      <vt:lpstr>7.4 모폴로지 심화예제</vt:lpstr>
      <vt:lpstr>7.4 모폴로지 심화예제</vt:lpstr>
    </vt:vector>
  </TitlesOfParts>
  <Company>CGS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CGSComputer</dc:creator>
  <cp:lastModifiedBy>박규민</cp:lastModifiedBy>
  <cp:revision>1688</cp:revision>
  <cp:lastPrinted>2012-02-14T09:28:11Z</cp:lastPrinted>
  <dcterms:created xsi:type="dcterms:W3CDTF">2010-02-03T08:36:01Z</dcterms:created>
  <dcterms:modified xsi:type="dcterms:W3CDTF">2024-01-05T10:56:27Z</dcterms:modified>
</cp:coreProperties>
</file>